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8" r:id="rId1"/>
  </p:sldMasterIdLst>
  <p:notesMasterIdLst>
    <p:notesMasterId r:id="rId69"/>
  </p:notesMasterIdLst>
  <p:sldIdLst>
    <p:sldId id="256" r:id="rId2"/>
    <p:sldId id="331" r:id="rId3"/>
    <p:sldId id="257" r:id="rId4"/>
    <p:sldId id="333" r:id="rId5"/>
    <p:sldId id="334" r:id="rId6"/>
    <p:sldId id="332" r:id="rId7"/>
    <p:sldId id="335" r:id="rId8"/>
    <p:sldId id="258" r:id="rId9"/>
    <p:sldId id="259" r:id="rId10"/>
    <p:sldId id="336" r:id="rId11"/>
    <p:sldId id="264" r:id="rId12"/>
    <p:sldId id="268" r:id="rId13"/>
    <p:sldId id="269" r:id="rId14"/>
    <p:sldId id="337" r:id="rId15"/>
    <p:sldId id="270" r:id="rId16"/>
    <p:sldId id="338" r:id="rId17"/>
    <p:sldId id="271" r:id="rId18"/>
    <p:sldId id="272" r:id="rId19"/>
    <p:sldId id="339" r:id="rId20"/>
    <p:sldId id="274" r:id="rId21"/>
    <p:sldId id="275" r:id="rId22"/>
    <p:sldId id="276" r:id="rId23"/>
    <p:sldId id="277" r:id="rId24"/>
    <p:sldId id="278" r:id="rId25"/>
    <p:sldId id="279" r:id="rId26"/>
    <p:sldId id="280"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29" r:id="rId49"/>
    <p:sldId id="330" r:id="rId50"/>
    <p:sldId id="306" r:id="rId51"/>
    <p:sldId id="307" r:id="rId52"/>
    <p:sldId id="308" r:id="rId53"/>
    <p:sldId id="310" r:id="rId54"/>
    <p:sldId id="313" r:id="rId55"/>
    <p:sldId id="314" r:id="rId56"/>
    <p:sldId id="316" r:id="rId57"/>
    <p:sldId id="317" r:id="rId58"/>
    <p:sldId id="318" r:id="rId59"/>
    <p:sldId id="319" r:id="rId60"/>
    <p:sldId id="321" r:id="rId61"/>
    <p:sldId id="322" r:id="rId62"/>
    <p:sldId id="323" r:id="rId63"/>
    <p:sldId id="324" r:id="rId64"/>
    <p:sldId id="325" r:id="rId65"/>
    <p:sldId id="326" r:id="rId66"/>
    <p:sldId id="327" r:id="rId67"/>
    <p:sldId id="328" r:id="rId68"/>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546" autoAdjust="0"/>
    <p:restoredTop sz="94660"/>
  </p:normalViewPr>
  <p:slideViewPr>
    <p:cSldViewPr snapToGrid="0">
      <p:cViewPr varScale="1">
        <p:scale>
          <a:sx n="71" d="100"/>
          <a:sy n="71" d="100"/>
        </p:scale>
        <p:origin x="342" y="2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2F6ED9-19DD-4933-97B7-7FC227B73B99}" type="datetimeFigureOut">
              <a:rPr lang="pt-BR" smtClean="0"/>
              <a:t>15/06/2020</a:t>
            </a:fld>
            <a:endParaRPr lang="pt-BR"/>
          </a:p>
        </p:txBody>
      </p:sp>
      <p:sp>
        <p:nvSpPr>
          <p:cNvPr id="4" name="Espaço Reservado para Imagem de Sli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5AC659-C586-4F92-A4FD-35648BF34206}" type="slidenum">
              <a:rPr lang="pt-BR" smtClean="0"/>
              <a:t>‹nº›</a:t>
            </a:fld>
            <a:endParaRPr lang="pt-BR"/>
          </a:p>
        </p:txBody>
      </p:sp>
    </p:spTree>
    <p:extLst>
      <p:ext uri="{BB962C8B-B14F-4D97-AF65-F5344CB8AC3E}">
        <p14:creationId xmlns:p14="http://schemas.microsoft.com/office/powerpoint/2010/main" val="2972973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grpSp>
        <p:nvGrpSpPr>
          <p:cNvPr id="25" name="Group 24"/>
          <p:cNvGrpSpPr/>
          <p:nvPr/>
        </p:nvGrpSpPr>
        <p:grpSpPr>
          <a:xfrm>
            <a:off x="203200" y="0"/>
            <a:ext cx="3778250" cy="6858001"/>
            <a:chOff x="203200" y="0"/>
            <a:chExt cx="3778250" cy="6858001"/>
          </a:xfrm>
        </p:grpSpPr>
        <p:sp>
          <p:nvSpPr>
            <p:cNvPr id="14" name="Freeform 6"/>
            <p:cNvSpPr/>
            <p:nvPr/>
          </p:nvSpPr>
          <p:spPr bwMode="auto">
            <a:xfrm>
              <a:off x="641350" y="0"/>
              <a:ext cx="1365250" cy="3971925"/>
            </a:xfrm>
            <a:custGeom>
              <a:avLst/>
              <a:gdLst/>
              <a:ahLst/>
              <a:cxnLst/>
              <a:rect l="0" t="0" r="r" b="b"/>
              <a:pathLst>
                <a:path w="860" h="2502">
                  <a:moveTo>
                    <a:pt x="0" y="2445"/>
                  </a:moveTo>
                  <a:lnTo>
                    <a:pt x="228" y="2502"/>
                  </a:lnTo>
                  <a:lnTo>
                    <a:pt x="860" y="0"/>
                  </a:lnTo>
                  <a:lnTo>
                    <a:pt x="620" y="0"/>
                  </a:lnTo>
                  <a:lnTo>
                    <a:pt x="0" y="2445"/>
                  </a:lnTo>
                  <a:close/>
                </a:path>
              </a:pathLst>
            </a:custGeom>
            <a:solidFill>
              <a:schemeClr val="accent1"/>
            </a:solidFill>
            <a:ln>
              <a:noFill/>
            </a:ln>
          </p:spPr>
        </p:sp>
        <p:sp>
          <p:nvSpPr>
            <p:cNvPr id="15" name="Freeform 7"/>
            <p:cNvSpPr/>
            <p:nvPr/>
          </p:nvSpPr>
          <p:spPr bwMode="auto">
            <a:xfrm>
              <a:off x="203200" y="0"/>
              <a:ext cx="1336675" cy="3862388"/>
            </a:xfrm>
            <a:custGeom>
              <a:avLst/>
              <a:gdLst/>
              <a:ahLst/>
              <a:cxnLst/>
              <a:rect l="0" t="0" r="r" b="b"/>
              <a:pathLst>
                <a:path w="842" h="2433">
                  <a:moveTo>
                    <a:pt x="842" y="0"/>
                  </a:moveTo>
                  <a:lnTo>
                    <a:pt x="602" y="0"/>
                  </a:lnTo>
                  <a:lnTo>
                    <a:pt x="0" y="2376"/>
                  </a:lnTo>
                  <a:lnTo>
                    <a:pt x="228" y="2433"/>
                  </a:lnTo>
                  <a:lnTo>
                    <a:pt x="842" y="0"/>
                  </a:lnTo>
                  <a:close/>
                </a:path>
              </a:pathLst>
            </a:custGeom>
            <a:solidFill>
              <a:schemeClr val="tx1">
                <a:lumMod val="65000"/>
                <a:lumOff val="35000"/>
              </a:schemeClr>
            </a:solidFill>
            <a:ln>
              <a:noFill/>
            </a:ln>
          </p:spPr>
        </p:sp>
        <p:sp>
          <p:nvSpPr>
            <p:cNvPr id="16" name="Freeform 8"/>
            <p:cNvSpPr/>
            <p:nvPr/>
          </p:nvSpPr>
          <p:spPr bwMode="auto">
            <a:xfrm>
              <a:off x="207963" y="3776663"/>
              <a:ext cx="1936750" cy="3081338"/>
            </a:xfrm>
            <a:custGeom>
              <a:avLst/>
              <a:gdLst/>
              <a:ahLst/>
              <a:cxnLst/>
              <a:rect l="0" t="0" r="r" b="b"/>
              <a:pathLst>
                <a:path w="1220" h="1941">
                  <a:moveTo>
                    <a:pt x="0" y="0"/>
                  </a:moveTo>
                  <a:lnTo>
                    <a:pt x="1166" y="1941"/>
                  </a:lnTo>
                  <a:lnTo>
                    <a:pt x="1220" y="1941"/>
                  </a:lnTo>
                  <a:lnTo>
                    <a:pt x="0" y="0"/>
                  </a:lnTo>
                  <a:close/>
                </a:path>
              </a:pathLst>
            </a:custGeom>
            <a:solidFill>
              <a:schemeClr val="tx1">
                <a:lumMod val="85000"/>
                <a:lumOff val="15000"/>
              </a:schemeClr>
            </a:solidFill>
            <a:ln>
              <a:noFill/>
            </a:ln>
          </p:spPr>
        </p:sp>
        <p:sp>
          <p:nvSpPr>
            <p:cNvPr id="20" name="Freeform 9"/>
            <p:cNvSpPr/>
            <p:nvPr/>
          </p:nvSpPr>
          <p:spPr bwMode="auto">
            <a:xfrm>
              <a:off x="646113" y="3886200"/>
              <a:ext cx="2373313" cy="2971800"/>
            </a:xfrm>
            <a:custGeom>
              <a:avLst/>
              <a:gdLst/>
              <a:ahLst/>
              <a:cxnLst/>
              <a:rect l="0" t="0" r="r" b="b"/>
              <a:pathLst>
                <a:path w="1495" h="1872">
                  <a:moveTo>
                    <a:pt x="1495" y="1872"/>
                  </a:moveTo>
                  <a:lnTo>
                    <a:pt x="0" y="0"/>
                  </a:lnTo>
                  <a:lnTo>
                    <a:pt x="1442" y="1872"/>
                  </a:lnTo>
                  <a:lnTo>
                    <a:pt x="1495" y="1872"/>
                  </a:lnTo>
                  <a:close/>
                </a:path>
              </a:pathLst>
            </a:custGeom>
            <a:solidFill>
              <a:schemeClr val="accent1">
                <a:lumMod val="50000"/>
              </a:schemeClr>
            </a:solidFill>
            <a:ln>
              <a:noFill/>
            </a:ln>
          </p:spPr>
        </p:sp>
        <p:sp>
          <p:nvSpPr>
            <p:cNvPr id="21" name="Freeform 10"/>
            <p:cNvSpPr/>
            <p:nvPr/>
          </p:nvSpPr>
          <p:spPr bwMode="auto">
            <a:xfrm>
              <a:off x="641350" y="3881438"/>
              <a:ext cx="3340100" cy="2976563"/>
            </a:xfrm>
            <a:custGeom>
              <a:avLst/>
              <a:gdLst/>
              <a:ahLst/>
              <a:cxnLst/>
              <a:rect l="0" t="0" r="r" b="b"/>
              <a:pathLst>
                <a:path w="2104" h="1875">
                  <a:moveTo>
                    <a:pt x="0" y="0"/>
                  </a:moveTo>
                  <a:lnTo>
                    <a:pt x="3" y="3"/>
                  </a:lnTo>
                  <a:lnTo>
                    <a:pt x="1498" y="1875"/>
                  </a:lnTo>
                  <a:lnTo>
                    <a:pt x="2104" y="1875"/>
                  </a:lnTo>
                  <a:lnTo>
                    <a:pt x="228" y="57"/>
                  </a:lnTo>
                  <a:lnTo>
                    <a:pt x="0" y="0"/>
                  </a:lnTo>
                  <a:close/>
                </a:path>
              </a:pathLst>
            </a:custGeom>
            <a:solidFill>
              <a:schemeClr val="accent1">
                <a:lumMod val="75000"/>
              </a:schemeClr>
            </a:solidFill>
            <a:ln>
              <a:noFill/>
            </a:ln>
          </p:spPr>
        </p:sp>
        <p:sp>
          <p:nvSpPr>
            <p:cNvPr id="22" name="Freeform 11"/>
            <p:cNvSpPr/>
            <p:nvPr/>
          </p:nvSpPr>
          <p:spPr bwMode="auto">
            <a:xfrm>
              <a:off x="203200" y="3771900"/>
              <a:ext cx="2660650" cy="3086100"/>
            </a:xfrm>
            <a:custGeom>
              <a:avLst/>
              <a:gdLst/>
              <a:ahLst/>
              <a:cxnLst/>
              <a:rect l="0" t="0" r="r" b="b"/>
              <a:pathLst>
                <a:path w="1676" h="1944">
                  <a:moveTo>
                    <a:pt x="1676" y="1944"/>
                  </a:moveTo>
                  <a:lnTo>
                    <a:pt x="264" y="111"/>
                  </a:lnTo>
                  <a:lnTo>
                    <a:pt x="225" y="60"/>
                  </a:lnTo>
                  <a:lnTo>
                    <a:pt x="228" y="60"/>
                  </a:lnTo>
                  <a:lnTo>
                    <a:pt x="264" y="111"/>
                  </a:lnTo>
                  <a:lnTo>
                    <a:pt x="234" y="69"/>
                  </a:lnTo>
                  <a:lnTo>
                    <a:pt x="228" y="57"/>
                  </a:lnTo>
                  <a:lnTo>
                    <a:pt x="222" y="54"/>
                  </a:lnTo>
                  <a:lnTo>
                    <a:pt x="0" y="0"/>
                  </a:lnTo>
                  <a:lnTo>
                    <a:pt x="3" y="3"/>
                  </a:lnTo>
                  <a:lnTo>
                    <a:pt x="1223" y="1944"/>
                  </a:lnTo>
                  <a:lnTo>
                    <a:pt x="1676" y="1944"/>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1739673" y="914401"/>
            <a:ext cx="6947127" cy="3488266"/>
          </a:xfrm>
        </p:spPr>
        <p:txBody>
          <a:bodyPr anchor="b">
            <a:normAutofit/>
          </a:bodyPr>
          <a:lstStyle>
            <a:lvl1pPr algn="r">
              <a:defRPr sz="5400">
                <a:effectLst/>
              </a:defRPr>
            </a:lvl1pPr>
          </a:lstStyle>
          <a:p>
            <a:r>
              <a:rPr lang="pt-BR" smtClean="0"/>
              <a:t>Clique para editar o título mestre</a:t>
            </a:r>
            <a:endParaRPr lang="en-US" dirty="0"/>
          </a:p>
        </p:txBody>
      </p:sp>
      <p:sp>
        <p:nvSpPr>
          <p:cNvPr id="3" name="Subtitle 2"/>
          <p:cNvSpPr>
            <a:spLocks noGrp="1"/>
          </p:cNvSpPr>
          <p:nvPr>
            <p:ph type="subTitle" idx="1"/>
          </p:nvPr>
        </p:nvSpPr>
        <p:spPr>
          <a:xfrm>
            <a:off x="2924238" y="4402666"/>
            <a:ext cx="5762563" cy="1364531"/>
          </a:xfrm>
        </p:spPr>
        <p:txBody>
          <a:bodyPr anchor="t">
            <a:normAutofit/>
          </a:bodyPr>
          <a:lstStyle>
            <a:lvl1pPr marL="0" indent="0" algn="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en-US" dirty="0"/>
          </a:p>
        </p:txBody>
      </p:sp>
      <p:sp>
        <p:nvSpPr>
          <p:cNvPr id="23" name="Freeform 12"/>
          <p:cNvSpPr/>
          <p:nvPr/>
        </p:nvSpPr>
        <p:spPr bwMode="auto">
          <a:xfrm>
            <a:off x="203200" y="3771900"/>
            <a:ext cx="361950" cy="90488"/>
          </a:xfrm>
          <a:custGeom>
            <a:avLst/>
            <a:gdLst/>
            <a:ahLst/>
            <a:cxnLst/>
            <a:rect l="0" t="0" r="r" b="b"/>
            <a:pathLst>
              <a:path w="228" h="57">
                <a:moveTo>
                  <a:pt x="228" y="57"/>
                </a:moveTo>
                <a:lnTo>
                  <a:pt x="0" y="0"/>
                </a:lnTo>
                <a:lnTo>
                  <a:pt x="222" y="54"/>
                </a:lnTo>
                <a:lnTo>
                  <a:pt x="228" y="57"/>
                </a:lnTo>
                <a:close/>
              </a:path>
            </a:pathLst>
          </a:custGeom>
          <a:solidFill>
            <a:srgbClr val="29ABE2"/>
          </a:solid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3"/>
          <p:cNvSpPr/>
          <p:nvPr/>
        </p:nvSpPr>
        <p:spPr bwMode="auto">
          <a:xfrm>
            <a:off x="560388" y="3867150"/>
            <a:ext cx="61913" cy="80963"/>
          </a:xfrm>
          <a:custGeom>
            <a:avLst/>
            <a:gdLst/>
            <a:ahLst/>
            <a:cxnLst/>
            <a:rect l="0" t="0" r="r" b="b"/>
            <a:pathLst>
              <a:path w="39" h="51">
                <a:moveTo>
                  <a:pt x="0" y="0"/>
                </a:moveTo>
                <a:lnTo>
                  <a:pt x="39" y="51"/>
                </a:lnTo>
                <a:lnTo>
                  <a:pt x="3" y="0"/>
                </a:lnTo>
                <a:lnTo>
                  <a:pt x="0" y="0"/>
                </a:lnTo>
                <a:close/>
              </a:path>
            </a:pathLst>
          </a:custGeom>
          <a:solidFill>
            <a:srgbClr val="29ABE2"/>
          </a:solidFill>
          <a:ln>
            <a:noFill/>
          </a:ln>
          <a:extLst>
            <a:ext uri="{91240B29-F687-4f45-9708-019B960494DF}">
              <a14:hiddenLine xmlns="" xmlns:a14="http://schemas.microsoft.com/office/drawing/2010/main" w="9525">
                <a:solidFill>
                  <a:srgbClr val="000000"/>
                </a:solidFill>
                <a:round/>
                <a:headEnd/>
                <a:tailEnd/>
              </a14:hiddenLine>
            </a:ext>
          </a:extLst>
        </p:spPr>
      </p:sp>
    </p:spTree>
    <p:extLst>
      <p:ext uri="{BB962C8B-B14F-4D97-AF65-F5344CB8AC3E}">
        <p14:creationId xmlns:p14="http://schemas.microsoft.com/office/powerpoint/2010/main" val="2919504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to Panorâmica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13523" y="4732865"/>
            <a:ext cx="7515991" cy="566738"/>
          </a:xfrm>
        </p:spPr>
        <p:txBody>
          <a:bodyPr anchor="b">
            <a:normAutofit/>
          </a:bodyPr>
          <a:lstStyle>
            <a:lvl1pPr algn="ctr">
              <a:defRPr sz="2400" b="0"/>
            </a:lvl1pPr>
          </a:lstStyle>
          <a:p>
            <a:r>
              <a:rPr lang="pt-BR" smtClean="0"/>
              <a:t>Clique para editar o título mestre</a:t>
            </a:r>
            <a:endParaRPr lang="en-US" dirty="0"/>
          </a:p>
        </p:txBody>
      </p:sp>
      <p:sp>
        <p:nvSpPr>
          <p:cNvPr id="3" name="Picture Placeholder 2"/>
          <p:cNvSpPr>
            <a:spLocks noGrp="1" noChangeAspect="1"/>
          </p:cNvSpPr>
          <p:nvPr>
            <p:ph type="pic" idx="1"/>
          </p:nvPr>
        </p:nvSpPr>
        <p:spPr>
          <a:xfrm>
            <a:off x="1789975" y="932112"/>
            <a:ext cx="6171065"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1113523" y="5299603"/>
            <a:ext cx="751599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B61BEF0D-F0BB-DE4B-95CE-6DB70DBA9567}" type="datetimeFigureOut">
              <a:rPr lang="en-US" smtClean="0"/>
              <a:pPr/>
              <a:t>6/15/2020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021447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1113524" y="685800"/>
            <a:ext cx="7515991" cy="3048000"/>
          </a:xfrm>
        </p:spPr>
        <p:txBody>
          <a:bodyPr anchor="ctr">
            <a:normAutofit/>
          </a:bodyPr>
          <a:lstStyle>
            <a:lvl1pPr algn="ctr">
              <a:defRPr sz="3200" b="0" cap="none"/>
            </a:lvl1pPr>
          </a:lstStyle>
          <a:p>
            <a:r>
              <a:rPr lang="pt-BR" smtClean="0"/>
              <a:t>Clique para editar o título mestre</a:t>
            </a:r>
            <a:endParaRPr lang="en-US" dirty="0"/>
          </a:p>
        </p:txBody>
      </p:sp>
      <p:sp>
        <p:nvSpPr>
          <p:cNvPr id="3" name="Text Placeholder 2"/>
          <p:cNvSpPr>
            <a:spLocks noGrp="1"/>
          </p:cNvSpPr>
          <p:nvPr>
            <p:ph type="body" idx="1"/>
          </p:nvPr>
        </p:nvSpPr>
        <p:spPr>
          <a:xfrm>
            <a:off x="1113524" y="4343400"/>
            <a:ext cx="7515992"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B61BEF0D-F0BB-DE4B-95CE-6DB70DBA9567}" type="datetimeFigureOut">
              <a:rPr lang="en-US" smtClean="0"/>
              <a:pPr/>
              <a:t>6/15/2020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048660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pt-BR" smtClean="0"/>
              <a:t>Clique para editar o título mestre</a:t>
            </a:r>
            <a:endParaRPr lang="en-US" dirty="0"/>
          </a:p>
        </p:txBody>
      </p:sp>
      <p:sp>
        <p:nvSpPr>
          <p:cNvPr id="10" name="Text Placeholder 9"/>
          <p:cNvSpPr>
            <a:spLocks noGrp="1"/>
          </p:cNvSpPr>
          <p:nvPr>
            <p:ph type="body" sz="quarter" idx="13"/>
          </p:nvPr>
        </p:nvSpPr>
        <p:spPr>
          <a:xfrm>
            <a:off x="1598235" y="3428999"/>
            <a:ext cx="6631128"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smtClean="0"/>
              <a:t>Clique para editar o texto mestre</a:t>
            </a:r>
          </a:p>
        </p:txBody>
      </p:sp>
      <p:sp>
        <p:nvSpPr>
          <p:cNvPr id="3" name="Text Placeholder 2"/>
          <p:cNvSpPr>
            <a:spLocks noGrp="1"/>
          </p:cNvSpPr>
          <p:nvPr>
            <p:ph type="body" idx="1"/>
          </p:nvPr>
        </p:nvSpPr>
        <p:spPr>
          <a:xfrm>
            <a:off x="1113523" y="4343400"/>
            <a:ext cx="751599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B61BEF0D-F0BB-DE4B-95CE-6DB70DBA9567}" type="datetimeFigureOut">
              <a:rPr lang="en-US" smtClean="0"/>
              <a:pPr/>
              <a:t>6/15/2020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2830550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1113525" y="3308581"/>
            <a:ext cx="7515989" cy="1468800"/>
          </a:xfrm>
        </p:spPr>
        <p:txBody>
          <a:bodyPr anchor="b">
            <a:normAutofit/>
          </a:bodyPr>
          <a:lstStyle>
            <a:lvl1pPr algn="r">
              <a:defRPr sz="3200" b="0" cap="none"/>
            </a:lvl1pPr>
          </a:lstStyle>
          <a:p>
            <a:r>
              <a:rPr lang="pt-BR" smtClean="0"/>
              <a:t>Clique para editar o título mestre</a:t>
            </a:r>
            <a:endParaRPr lang="en-US" dirty="0"/>
          </a:p>
        </p:txBody>
      </p:sp>
      <p:sp>
        <p:nvSpPr>
          <p:cNvPr id="3" name="Text Placeholder 2"/>
          <p:cNvSpPr>
            <a:spLocks noGrp="1"/>
          </p:cNvSpPr>
          <p:nvPr>
            <p:ph type="body" idx="1"/>
          </p:nvPr>
        </p:nvSpPr>
        <p:spPr>
          <a:xfrm>
            <a:off x="1113524" y="4777381"/>
            <a:ext cx="751599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B61BEF0D-F0BB-DE4B-95CE-6DB70DBA9567}" type="datetimeFigureOut">
              <a:rPr lang="en-US" smtClean="0"/>
              <a:pPr/>
              <a:t>6/15/2020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2837914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o Cartão de Nome">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pt-BR" smtClean="0"/>
              <a:t>Clique para editar o título mestre</a:t>
            </a:r>
            <a:endParaRPr lang="en-US" dirty="0"/>
          </a:p>
        </p:txBody>
      </p:sp>
      <p:sp>
        <p:nvSpPr>
          <p:cNvPr id="10" name="Text Placeholder 9"/>
          <p:cNvSpPr>
            <a:spLocks noGrp="1"/>
          </p:cNvSpPr>
          <p:nvPr>
            <p:ph type="body" sz="quarter" idx="13"/>
          </p:nvPr>
        </p:nvSpPr>
        <p:spPr>
          <a:xfrm>
            <a:off x="1113525" y="3886200"/>
            <a:ext cx="751599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pt-BR" smtClean="0"/>
              <a:t>Clique para editar o texto mestre</a:t>
            </a:r>
          </a:p>
        </p:txBody>
      </p:sp>
      <p:sp>
        <p:nvSpPr>
          <p:cNvPr id="3" name="Text Placeholder 2"/>
          <p:cNvSpPr>
            <a:spLocks noGrp="1"/>
          </p:cNvSpPr>
          <p:nvPr>
            <p:ph type="body" idx="1"/>
          </p:nvPr>
        </p:nvSpPr>
        <p:spPr>
          <a:xfrm>
            <a:off x="1113524" y="4775200"/>
            <a:ext cx="751599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B61BEF0D-F0BB-DE4B-95CE-6DB70DBA9567}" type="datetimeFigureOut">
              <a:rPr lang="en-US" smtClean="0"/>
              <a:pPr/>
              <a:t>6/15/2020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7717579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iro ou Falso">
    <p:spTree>
      <p:nvGrpSpPr>
        <p:cNvPr id="1" name=""/>
        <p:cNvGrpSpPr/>
        <p:nvPr/>
      </p:nvGrpSpPr>
      <p:grpSpPr>
        <a:xfrm>
          <a:off x="0" y="0"/>
          <a:ext cx="0" cy="0"/>
          <a:chOff x="0" y="0"/>
          <a:chExt cx="0" cy="0"/>
        </a:xfrm>
      </p:grpSpPr>
      <p:sp>
        <p:nvSpPr>
          <p:cNvPr id="2" name="Title 1"/>
          <p:cNvSpPr>
            <a:spLocks noGrp="1"/>
          </p:cNvSpPr>
          <p:nvPr>
            <p:ph type="title"/>
          </p:nvPr>
        </p:nvSpPr>
        <p:spPr>
          <a:xfrm>
            <a:off x="1113525" y="685801"/>
            <a:ext cx="7515991" cy="2727325"/>
          </a:xfrm>
        </p:spPr>
        <p:txBody>
          <a:bodyPr vert="horz" lIns="91440" tIns="45720" rIns="91440" bIns="45720" rtlCol="0" anchor="ctr">
            <a:normAutofit/>
          </a:bodyPr>
          <a:lstStyle>
            <a:lvl1pPr>
              <a:defRPr lang="en-US" b="0" dirty="0"/>
            </a:lvl1pPr>
          </a:lstStyle>
          <a:p>
            <a:pPr marL="0" lvl="0"/>
            <a:r>
              <a:rPr lang="pt-BR" smtClean="0"/>
              <a:t>Clique para editar o título mestre</a:t>
            </a:r>
            <a:endParaRPr lang="en-US" dirty="0"/>
          </a:p>
        </p:txBody>
      </p:sp>
      <p:sp>
        <p:nvSpPr>
          <p:cNvPr id="10" name="Text Placeholder 9"/>
          <p:cNvSpPr>
            <a:spLocks noGrp="1"/>
          </p:cNvSpPr>
          <p:nvPr>
            <p:ph type="body" sz="quarter" idx="13"/>
          </p:nvPr>
        </p:nvSpPr>
        <p:spPr>
          <a:xfrm>
            <a:off x="1113524" y="3505200"/>
            <a:ext cx="7515992"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pt-BR" smtClean="0"/>
              <a:t>Clique para editar o texto mestre</a:t>
            </a:r>
          </a:p>
        </p:txBody>
      </p:sp>
      <p:sp>
        <p:nvSpPr>
          <p:cNvPr id="3" name="Text Placeholder 2"/>
          <p:cNvSpPr>
            <a:spLocks noGrp="1"/>
          </p:cNvSpPr>
          <p:nvPr>
            <p:ph type="body" idx="1"/>
          </p:nvPr>
        </p:nvSpPr>
        <p:spPr>
          <a:xfrm>
            <a:off x="1113524" y="4343400"/>
            <a:ext cx="7515992"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B61BEF0D-F0BB-DE4B-95CE-6DB70DBA9567}" type="datetimeFigureOut">
              <a:rPr lang="en-US" smtClean="0"/>
              <a:pPr/>
              <a:t>6/15/2020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0681331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pt-BR" smtClean="0"/>
              <a:t>Clique para editar o título mestre</a:t>
            </a:r>
            <a:endParaRPr lang="en-US" dirty="0"/>
          </a:p>
        </p:txBody>
      </p:sp>
      <p:sp>
        <p:nvSpPr>
          <p:cNvPr id="3" name="Vertical Text Placeholder 2"/>
          <p:cNvSpPr>
            <a:spLocks noGrp="1"/>
          </p:cNvSpPr>
          <p:nvPr>
            <p:ph type="body" orient="vert" idx="1"/>
          </p:nvPr>
        </p:nvSpPr>
        <p:spPr/>
        <p:txBody>
          <a:bodyPr vert="eaVert" ancho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8023260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1393" y="685800"/>
            <a:ext cx="1328123" cy="5105400"/>
          </a:xfrm>
        </p:spPr>
        <p:txBody>
          <a:bodyPr vert="eaVert"/>
          <a:lstStyle/>
          <a:p>
            <a:r>
              <a:rPr lang="pt-BR" smtClean="0"/>
              <a:t>Clique para editar o título mestre</a:t>
            </a:r>
            <a:endParaRPr lang="en-US" dirty="0"/>
          </a:p>
        </p:txBody>
      </p:sp>
      <p:sp>
        <p:nvSpPr>
          <p:cNvPr id="3" name="Vertical Text Placeholder 2"/>
          <p:cNvSpPr>
            <a:spLocks noGrp="1"/>
          </p:cNvSpPr>
          <p:nvPr>
            <p:ph type="body" orient="vert" idx="1"/>
          </p:nvPr>
        </p:nvSpPr>
        <p:spPr>
          <a:xfrm>
            <a:off x="1113524" y="685800"/>
            <a:ext cx="6016373" cy="5105400"/>
          </a:xfrm>
        </p:spPr>
        <p:txBody>
          <a:bodyPr vert="eaVert" ancho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692942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a:xfrm>
            <a:off x="982133" y="457201"/>
            <a:ext cx="7704667" cy="685799"/>
          </a:xfrm>
        </p:spPr>
        <p:txBody>
          <a:bodyPr/>
          <a:lstStyle/>
          <a:p>
            <a:r>
              <a:rPr lang="pt-BR" smtClean="0"/>
              <a:t>Clique para editar o título mestre</a:t>
            </a:r>
            <a:endParaRPr lang="en-US" dirty="0"/>
          </a:p>
        </p:txBody>
      </p:sp>
      <p:sp>
        <p:nvSpPr>
          <p:cNvPr id="3" name="Content Placeholder 2"/>
          <p:cNvSpPr>
            <a:spLocks noGrp="1"/>
          </p:cNvSpPr>
          <p:nvPr>
            <p:ph idx="1"/>
          </p:nvPr>
        </p:nvSpPr>
        <p:spPr>
          <a:xfrm>
            <a:off x="982133" y="1435100"/>
            <a:ext cx="7704667" cy="4564716"/>
          </a:xfrm>
        </p:spPr>
        <p:txBody>
          <a:bodyPr anchor="ct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Tree>
    <p:extLst>
      <p:ext uri="{BB962C8B-B14F-4D97-AF65-F5344CB8AC3E}">
        <p14:creationId xmlns:p14="http://schemas.microsoft.com/office/powerpoint/2010/main" val="16761623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1986995" y="2666998"/>
            <a:ext cx="6699805" cy="2360071"/>
          </a:xfrm>
        </p:spPr>
        <p:txBody>
          <a:bodyPr anchor="b"/>
          <a:lstStyle>
            <a:lvl1pPr algn="r">
              <a:defRPr sz="4000" b="0" cap="none"/>
            </a:lvl1pPr>
          </a:lstStyle>
          <a:p>
            <a:r>
              <a:rPr lang="pt-BR" smtClean="0"/>
              <a:t>Clique para editar o título mestre</a:t>
            </a:r>
            <a:endParaRPr lang="en-US" dirty="0"/>
          </a:p>
        </p:txBody>
      </p:sp>
      <p:sp>
        <p:nvSpPr>
          <p:cNvPr id="3" name="Text Placeholder 2"/>
          <p:cNvSpPr>
            <a:spLocks noGrp="1"/>
          </p:cNvSpPr>
          <p:nvPr>
            <p:ph type="body" idx="1"/>
          </p:nvPr>
        </p:nvSpPr>
        <p:spPr>
          <a:xfrm>
            <a:off x="1986998" y="5027070"/>
            <a:ext cx="6699802"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Tree>
    <p:extLst>
      <p:ext uri="{BB962C8B-B14F-4D97-AF65-F5344CB8AC3E}">
        <p14:creationId xmlns:p14="http://schemas.microsoft.com/office/powerpoint/2010/main" val="2375566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a:xfrm>
            <a:off x="982133" y="685801"/>
            <a:ext cx="7704667" cy="736599"/>
          </a:xfrm>
        </p:spPr>
        <p:txBody>
          <a:bodyPr/>
          <a:lstStyle/>
          <a:p>
            <a:r>
              <a:rPr lang="pt-BR" smtClean="0"/>
              <a:t>Clique para editar o título mestre</a:t>
            </a:r>
            <a:endParaRPr lang="en-US" dirty="0"/>
          </a:p>
        </p:txBody>
      </p:sp>
      <p:sp>
        <p:nvSpPr>
          <p:cNvPr id="3" name="Content Placeholder 2"/>
          <p:cNvSpPr>
            <a:spLocks noGrp="1"/>
          </p:cNvSpPr>
          <p:nvPr>
            <p:ph sz="half" idx="1"/>
          </p:nvPr>
        </p:nvSpPr>
        <p:spPr>
          <a:xfrm>
            <a:off x="982133" y="1714500"/>
            <a:ext cx="3739896" cy="432117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Content Placeholder 3"/>
          <p:cNvSpPr>
            <a:spLocks noGrp="1"/>
          </p:cNvSpPr>
          <p:nvPr>
            <p:ph sz="half" idx="2"/>
          </p:nvPr>
        </p:nvSpPr>
        <p:spPr>
          <a:xfrm>
            <a:off x="4946904" y="1714500"/>
            <a:ext cx="3739896" cy="429932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Tree>
    <p:extLst>
      <p:ext uri="{BB962C8B-B14F-4D97-AF65-F5344CB8AC3E}">
        <p14:creationId xmlns:p14="http://schemas.microsoft.com/office/powerpoint/2010/main" val="3512172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smtClean="0"/>
              <a:t>Clique para editar o título mestre</a:t>
            </a:r>
            <a:endParaRPr lang="en-US" dirty="0"/>
          </a:p>
        </p:txBody>
      </p:sp>
      <p:sp>
        <p:nvSpPr>
          <p:cNvPr id="3" name="Text Placeholder 2"/>
          <p:cNvSpPr>
            <a:spLocks noGrp="1"/>
          </p:cNvSpPr>
          <p:nvPr>
            <p:ph type="body" idx="1"/>
          </p:nvPr>
        </p:nvSpPr>
        <p:spPr>
          <a:xfrm>
            <a:off x="1329481" y="2658533"/>
            <a:ext cx="3456291"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Content Placeholder 3"/>
          <p:cNvSpPr>
            <a:spLocks noGrp="1"/>
          </p:cNvSpPr>
          <p:nvPr>
            <p:ph sz="half" idx="2"/>
          </p:nvPr>
        </p:nvSpPr>
        <p:spPr>
          <a:xfrm>
            <a:off x="1113523"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5161710" y="2667000"/>
            <a:ext cx="3467806"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Content Placeholder 5"/>
          <p:cNvSpPr>
            <a:spLocks noGrp="1"/>
          </p:cNvSpPr>
          <p:nvPr>
            <p:ph sz="quarter" idx="4"/>
          </p:nvPr>
        </p:nvSpPr>
        <p:spPr>
          <a:xfrm>
            <a:off x="4957266"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Tree>
    <p:extLst>
      <p:ext uri="{BB962C8B-B14F-4D97-AF65-F5344CB8AC3E}">
        <p14:creationId xmlns:p14="http://schemas.microsoft.com/office/powerpoint/2010/main" val="1874522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Tree>
    <p:extLst>
      <p:ext uri="{BB962C8B-B14F-4D97-AF65-F5344CB8AC3E}">
        <p14:creationId xmlns:p14="http://schemas.microsoft.com/office/powerpoint/2010/main" val="1855032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4003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13524" y="1600200"/>
            <a:ext cx="2662534" cy="1371600"/>
          </a:xfrm>
        </p:spPr>
        <p:txBody>
          <a:bodyPr anchor="b">
            <a:normAutofit/>
          </a:bodyPr>
          <a:lstStyle>
            <a:lvl1pPr algn="ctr">
              <a:defRPr sz="2400" b="0"/>
            </a:lvl1pPr>
          </a:lstStyle>
          <a:p>
            <a:r>
              <a:rPr lang="pt-BR" smtClean="0"/>
              <a:t>Clique para editar o título mestre</a:t>
            </a:r>
            <a:endParaRPr lang="en-US" dirty="0"/>
          </a:p>
        </p:txBody>
      </p:sp>
      <p:sp>
        <p:nvSpPr>
          <p:cNvPr id="3" name="Content Placeholder 2"/>
          <p:cNvSpPr>
            <a:spLocks noGrp="1"/>
          </p:cNvSpPr>
          <p:nvPr>
            <p:ph idx="1"/>
          </p:nvPr>
        </p:nvSpPr>
        <p:spPr>
          <a:xfrm>
            <a:off x="3947553" y="685800"/>
            <a:ext cx="4681962"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Text Placeholder 3"/>
          <p:cNvSpPr>
            <a:spLocks noGrp="1"/>
          </p:cNvSpPr>
          <p:nvPr>
            <p:ph type="body" sz="half" idx="2"/>
          </p:nvPr>
        </p:nvSpPr>
        <p:spPr>
          <a:xfrm>
            <a:off x="1113524" y="2971800"/>
            <a:ext cx="2662534"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Tree>
    <p:extLst>
      <p:ext uri="{BB962C8B-B14F-4D97-AF65-F5344CB8AC3E}">
        <p14:creationId xmlns:p14="http://schemas.microsoft.com/office/powerpoint/2010/main" val="4047986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12332" y="1752599"/>
            <a:ext cx="4070679" cy="1371600"/>
          </a:xfrm>
        </p:spPr>
        <p:txBody>
          <a:bodyPr anchor="b">
            <a:normAutofit/>
          </a:bodyPr>
          <a:lstStyle>
            <a:lvl1pPr algn="ctr">
              <a:defRPr sz="2800" b="0"/>
            </a:lvl1pPr>
          </a:lstStyle>
          <a:p>
            <a:r>
              <a:rPr lang="pt-BR" smtClean="0"/>
              <a:t>Clique para editar o título mestre</a:t>
            </a:r>
            <a:endParaRPr lang="en-US" dirty="0"/>
          </a:p>
        </p:txBody>
      </p:sp>
      <p:sp>
        <p:nvSpPr>
          <p:cNvPr id="14" name="Picture Placeholder 2"/>
          <p:cNvSpPr>
            <a:spLocks noGrp="1" noChangeAspect="1"/>
          </p:cNvSpPr>
          <p:nvPr>
            <p:ph type="pic" idx="1"/>
          </p:nvPr>
        </p:nvSpPr>
        <p:spPr>
          <a:xfrm>
            <a:off x="5697495" y="914400"/>
            <a:ext cx="2461371"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1112332" y="3124199"/>
            <a:ext cx="4070679"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B61BEF0D-F0BB-DE4B-95CE-6DB70DBA9567}" type="datetimeFigureOut">
              <a:rPr lang="en-US" smtClean="0"/>
              <a:pPr/>
              <a:t>6/15/2020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029999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14" name="Group 13"/>
          <p:cNvGrpSpPr/>
          <p:nvPr/>
        </p:nvGrpSpPr>
        <p:grpSpPr>
          <a:xfrm>
            <a:off x="0" y="0"/>
            <a:ext cx="2132013" cy="6858001"/>
            <a:chOff x="0" y="0"/>
            <a:chExt cx="2132013" cy="6858001"/>
          </a:xfrm>
        </p:grpSpPr>
        <p:sp>
          <p:nvSpPr>
            <p:cNvPr id="15" name="Freeform 6"/>
            <p:cNvSpPr/>
            <p:nvPr/>
          </p:nvSpPr>
          <p:spPr bwMode="auto">
            <a:xfrm>
              <a:off x="0" y="0"/>
              <a:ext cx="1073150" cy="5291138"/>
            </a:xfrm>
            <a:custGeom>
              <a:avLst/>
              <a:gdLst/>
              <a:ahLst/>
              <a:cxnLst/>
              <a:rect l="0" t="0" r="r" b="b"/>
              <a:pathLst>
                <a:path w="676" h="3333">
                  <a:moveTo>
                    <a:pt x="0" y="3132"/>
                  </a:moveTo>
                  <a:lnTo>
                    <a:pt x="0" y="3312"/>
                  </a:lnTo>
                  <a:lnTo>
                    <a:pt x="126" y="3333"/>
                  </a:lnTo>
                  <a:lnTo>
                    <a:pt x="676" y="0"/>
                  </a:lnTo>
                  <a:lnTo>
                    <a:pt x="514" y="0"/>
                  </a:lnTo>
                  <a:lnTo>
                    <a:pt x="0" y="3132"/>
                  </a:lnTo>
                  <a:close/>
                </a:path>
              </a:pathLst>
            </a:custGeom>
            <a:solidFill>
              <a:schemeClr val="accent1"/>
            </a:solidFill>
            <a:ln>
              <a:noFill/>
            </a:ln>
          </p:spPr>
        </p:sp>
        <p:sp>
          <p:nvSpPr>
            <p:cNvPr id="16" name="Freeform 7"/>
            <p:cNvSpPr/>
            <p:nvPr/>
          </p:nvSpPr>
          <p:spPr bwMode="auto">
            <a:xfrm>
              <a:off x="0" y="0"/>
              <a:ext cx="758825" cy="4624388"/>
            </a:xfrm>
            <a:custGeom>
              <a:avLst/>
              <a:gdLst/>
              <a:ahLst/>
              <a:cxnLst/>
              <a:rect l="0" t="0" r="r" b="b"/>
              <a:pathLst>
                <a:path w="478" h="2913">
                  <a:moveTo>
                    <a:pt x="478" y="0"/>
                  </a:moveTo>
                  <a:lnTo>
                    <a:pt x="318" y="0"/>
                  </a:lnTo>
                  <a:lnTo>
                    <a:pt x="0" y="1938"/>
                  </a:lnTo>
                  <a:lnTo>
                    <a:pt x="0" y="2913"/>
                  </a:lnTo>
                  <a:lnTo>
                    <a:pt x="478" y="0"/>
                  </a:lnTo>
                  <a:close/>
                </a:path>
              </a:pathLst>
            </a:custGeom>
            <a:solidFill>
              <a:schemeClr val="tx1">
                <a:lumMod val="65000"/>
                <a:lumOff val="35000"/>
              </a:schemeClr>
            </a:solidFill>
            <a:ln>
              <a:noFill/>
            </a:ln>
          </p:spPr>
        </p:sp>
        <p:sp>
          <p:nvSpPr>
            <p:cNvPr id="17" name="Freeform 8"/>
            <p:cNvSpPr/>
            <p:nvPr/>
          </p:nvSpPr>
          <p:spPr bwMode="auto">
            <a:xfrm>
              <a:off x="0" y="5662613"/>
              <a:ext cx="906463" cy="1195388"/>
            </a:xfrm>
            <a:custGeom>
              <a:avLst/>
              <a:gdLst/>
              <a:ahLst/>
              <a:cxnLst/>
              <a:rect l="0" t="0" r="r" b="b"/>
              <a:pathLst>
                <a:path w="571" h="753">
                  <a:moveTo>
                    <a:pt x="0" y="0"/>
                  </a:moveTo>
                  <a:lnTo>
                    <a:pt x="0" y="12"/>
                  </a:lnTo>
                  <a:lnTo>
                    <a:pt x="538" y="753"/>
                  </a:lnTo>
                  <a:lnTo>
                    <a:pt x="571" y="753"/>
                  </a:lnTo>
                  <a:lnTo>
                    <a:pt x="0" y="0"/>
                  </a:lnTo>
                  <a:close/>
                </a:path>
              </a:pathLst>
            </a:custGeom>
            <a:solidFill>
              <a:schemeClr val="tx1">
                <a:lumMod val="85000"/>
                <a:lumOff val="15000"/>
              </a:schemeClr>
            </a:solidFill>
            <a:ln>
              <a:noFill/>
            </a:ln>
          </p:spPr>
        </p:sp>
        <p:sp>
          <p:nvSpPr>
            <p:cNvPr id="18" name="Freeform 9"/>
            <p:cNvSpPr/>
            <p:nvPr/>
          </p:nvSpPr>
          <p:spPr bwMode="auto">
            <a:xfrm>
              <a:off x="0" y="5295900"/>
              <a:ext cx="1487488" cy="1562100"/>
            </a:xfrm>
            <a:custGeom>
              <a:avLst/>
              <a:gdLst/>
              <a:ahLst/>
              <a:cxnLst/>
              <a:rect l="0" t="0" r="r" b="b"/>
              <a:pathLst>
                <a:path w="937" h="984">
                  <a:moveTo>
                    <a:pt x="0" y="0"/>
                  </a:moveTo>
                  <a:lnTo>
                    <a:pt x="0" y="3"/>
                  </a:lnTo>
                  <a:lnTo>
                    <a:pt x="901" y="984"/>
                  </a:lnTo>
                  <a:lnTo>
                    <a:pt x="937" y="984"/>
                  </a:lnTo>
                  <a:lnTo>
                    <a:pt x="0" y="0"/>
                  </a:lnTo>
                  <a:close/>
                </a:path>
              </a:pathLst>
            </a:custGeom>
            <a:solidFill>
              <a:schemeClr val="accent1">
                <a:lumMod val="50000"/>
              </a:schemeClr>
            </a:solidFill>
            <a:ln>
              <a:noFill/>
            </a:ln>
          </p:spPr>
        </p:sp>
        <p:sp>
          <p:nvSpPr>
            <p:cNvPr id="19" name="Freeform 10"/>
            <p:cNvSpPr/>
            <p:nvPr/>
          </p:nvSpPr>
          <p:spPr bwMode="auto">
            <a:xfrm>
              <a:off x="0" y="5257800"/>
              <a:ext cx="2132013" cy="1600200"/>
            </a:xfrm>
            <a:custGeom>
              <a:avLst/>
              <a:gdLst/>
              <a:ahLst/>
              <a:cxnLst/>
              <a:rect l="0" t="0" r="r" b="b"/>
              <a:pathLst>
                <a:path w="1343" h="1008">
                  <a:moveTo>
                    <a:pt x="0" y="24"/>
                  </a:moveTo>
                  <a:lnTo>
                    <a:pt x="937" y="1008"/>
                  </a:lnTo>
                  <a:lnTo>
                    <a:pt x="1343" y="1008"/>
                  </a:lnTo>
                  <a:lnTo>
                    <a:pt x="126" y="21"/>
                  </a:lnTo>
                  <a:lnTo>
                    <a:pt x="0" y="0"/>
                  </a:lnTo>
                  <a:lnTo>
                    <a:pt x="0" y="24"/>
                  </a:lnTo>
                  <a:close/>
                </a:path>
              </a:pathLst>
            </a:custGeom>
            <a:solidFill>
              <a:schemeClr val="accent1">
                <a:lumMod val="75000"/>
              </a:schemeClr>
            </a:solidFill>
            <a:ln>
              <a:noFill/>
            </a:ln>
          </p:spPr>
        </p:sp>
        <p:sp>
          <p:nvSpPr>
            <p:cNvPr id="20" name="Freeform 11"/>
            <p:cNvSpPr/>
            <p:nvPr/>
          </p:nvSpPr>
          <p:spPr bwMode="auto">
            <a:xfrm>
              <a:off x="0" y="5357813"/>
              <a:ext cx="1377950" cy="1500188"/>
            </a:xfrm>
            <a:custGeom>
              <a:avLst/>
              <a:gdLst/>
              <a:ahLst/>
              <a:cxnLst/>
              <a:rect l="0" t="0" r="r" b="b"/>
              <a:pathLst>
                <a:path w="868" h="945">
                  <a:moveTo>
                    <a:pt x="0" y="192"/>
                  </a:moveTo>
                  <a:lnTo>
                    <a:pt x="571" y="945"/>
                  </a:lnTo>
                  <a:lnTo>
                    <a:pt x="868" y="945"/>
                  </a:lnTo>
                  <a:lnTo>
                    <a:pt x="0" y="0"/>
                  </a:lnTo>
                  <a:lnTo>
                    <a:pt x="0" y="192"/>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982133" y="457201"/>
            <a:ext cx="7704667" cy="698499"/>
          </a:xfrm>
          <a:prstGeom prst="rect">
            <a:avLst/>
          </a:prstGeom>
          <a:effectLst/>
        </p:spPr>
        <p:txBody>
          <a:bodyPr vert="horz" lIns="91440" tIns="45720" rIns="91440" bIns="45720" rtlCol="0" anchor="ctr">
            <a:normAutofit/>
          </a:bodyPr>
          <a:lstStyle/>
          <a:p>
            <a:r>
              <a:rPr lang="pt-BR" dirty="0" smtClean="0"/>
              <a:t>Clique para editar o título mestre</a:t>
            </a:r>
            <a:endParaRPr lang="en-US" dirty="0"/>
          </a:p>
        </p:txBody>
      </p:sp>
      <p:sp>
        <p:nvSpPr>
          <p:cNvPr id="3" name="Text Placeholder 2"/>
          <p:cNvSpPr>
            <a:spLocks noGrp="1"/>
          </p:cNvSpPr>
          <p:nvPr>
            <p:ph type="body" idx="1"/>
          </p:nvPr>
        </p:nvSpPr>
        <p:spPr>
          <a:xfrm>
            <a:off x="982134" y="1397000"/>
            <a:ext cx="7704666" cy="4626995"/>
          </a:xfrm>
          <a:prstGeom prst="rect">
            <a:avLst/>
          </a:prstGeom>
        </p:spPr>
        <p:txBody>
          <a:bodyPr vert="horz" lIns="91440" tIns="45720" rIns="91440" bIns="45720" rtlCol="0" anchor="ctr">
            <a:normAutofit/>
          </a:bodyPr>
          <a:lstStyle/>
          <a:p>
            <a:pPr lvl="0"/>
            <a:r>
              <a:rPr lang="pt-BR" dirty="0" smtClean="0"/>
              <a:t>Clique para editar 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en-US" dirty="0"/>
          </a:p>
        </p:txBody>
      </p:sp>
      <p:sp>
        <p:nvSpPr>
          <p:cNvPr id="4" name="Date Placeholder 3"/>
          <p:cNvSpPr>
            <a:spLocks noGrp="1"/>
          </p:cNvSpPr>
          <p:nvPr>
            <p:ph type="dt" sz="half" idx="2"/>
          </p:nvPr>
        </p:nvSpPr>
        <p:spPr>
          <a:xfrm>
            <a:off x="7358679" y="6116070"/>
            <a:ext cx="85747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6/15/2020</a:t>
            </a:fld>
            <a:endParaRPr lang="en-US" dirty="0"/>
          </a:p>
        </p:txBody>
      </p:sp>
      <p:sp>
        <p:nvSpPr>
          <p:cNvPr id="5" name="Footer Placeholder 4"/>
          <p:cNvSpPr>
            <a:spLocks noGrp="1"/>
          </p:cNvSpPr>
          <p:nvPr>
            <p:ph type="ftr" sz="quarter" idx="3"/>
          </p:nvPr>
        </p:nvSpPr>
        <p:spPr>
          <a:xfrm>
            <a:off x="1986997" y="6116070"/>
            <a:ext cx="531451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8273317" y="6116070"/>
            <a:ext cx="41348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596121706"/>
      </p:ext>
    </p:extLst>
  </p:cSld>
  <p:clrMap bg1="lt1" tx1="dk1" bg2="lt2" tx2="dk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 id="2147484050" r:id="rId12"/>
    <p:sldLayoutId id="2147484051" r:id="rId13"/>
    <p:sldLayoutId id="2147484052" r:id="rId14"/>
    <p:sldLayoutId id="2147484053" r:id="rId15"/>
    <p:sldLayoutId id="2147484054" r:id="rId16"/>
    <p:sldLayoutId id="2147484055" r:id="rId17"/>
  </p:sldLayoutIdLst>
  <p:timing>
    <p:tnLst>
      <p:par>
        <p:cTn id="1" dur="indefinite" restart="never" nodeType="tmRoot"/>
      </p:par>
    </p:tnLst>
  </p:timing>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674903" y="1337311"/>
            <a:ext cx="6947127" cy="3488266"/>
          </a:xfrm>
        </p:spPr>
        <p:txBody>
          <a:bodyPr>
            <a:normAutofit fontScale="90000"/>
          </a:bodyPr>
          <a:lstStyle/>
          <a:p>
            <a:pPr algn="ctr"/>
            <a:r>
              <a:rPr lang="pt-BR" b="1" dirty="0" smtClean="0"/>
              <a:t> </a:t>
            </a:r>
            <a:br>
              <a:rPr lang="pt-BR" b="1" dirty="0" smtClean="0"/>
            </a:br>
            <a:r>
              <a:rPr lang="pt-BR" b="1" dirty="0" smtClean="0"/>
              <a:t>BANCO DE DADOS </a:t>
            </a:r>
            <a:r>
              <a:rPr lang="pt-BR" b="1" dirty="0" smtClean="0">
                <a:latin typeface="Arial" panose="020B0604020202020204" pitchFamily="34" charset="0"/>
                <a:cs typeface="Arial" panose="020B0604020202020204" pitchFamily="34" charset="0"/>
              </a:rPr>
              <a:t>1</a:t>
            </a:r>
            <a:br>
              <a:rPr lang="pt-BR" b="1" dirty="0" smtClean="0">
                <a:latin typeface="Arial" panose="020B0604020202020204" pitchFamily="34" charset="0"/>
                <a:cs typeface="Arial" panose="020B0604020202020204" pitchFamily="34" charset="0"/>
              </a:rPr>
            </a:br>
            <a:r>
              <a:rPr lang="pt-BR" b="1" dirty="0">
                <a:latin typeface="Arial" panose="020B0604020202020204" pitchFamily="34" charset="0"/>
                <a:cs typeface="Arial" panose="020B0604020202020204" pitchFamily="34" charset="0"/>
              </a:rPr>
              <a:t/>
            </a:r>
            <a:br>
              <a:rPr lang="pt-BR" b="1" dirty="0">
                <a:latin typeface="Arial" panose="020B0604020202020204" pitchFamily="34" charset="0"/>
                <a:cs typeface="Arial" panose="020B0604020202020204" pitchFamily="34" charset="0"/>
              </a:rPr>
            </a:br>
            <a:r>
              <a:rPr lang="pt-BR" b="1" dirty="0" smtClean="0">
                <a:latin typeface="Arial" panose="020B0604020202020204" pitchFamily="34" charset="0"/>
                <a:cs typeface="Arial" panose="020B0604020202020204" pitchFamily="34" charset="0"/>
              </a:rPr>
              <a:t/>
            </a:r>
            <a:br>
              <a:rPr lang="pt-BR" b="1" dirty="0" smtClean="0">
                <a:latin typeface="Arial" panose="020B0604020202020204" pitchFamily="34" charset="0"/>
                <a:cs typeface="Arial" panose="020B0604020202020204" pitchFamily="34" charset="0"/>
              </a:rPr>
            </a:br>
            <a:r>
              <a:rPr lang="pt-BR" sz="2400" b="1" dirty="0" smtClean="0">
                <a:latin typeface="Arial" panose="020B0604020202020204" pitchFamily="34" charset="0"/>
                <a:cs typeface="Arial" panose="020B0604020202020204" pitchFamily="34" charset="0"/>
              </a:rPr>
              <a:t>Rodrigo Ramos</a:t>
            </a:r>
            <a:endParaRPr lang="pt-BR" sz="2400" b="1" dirty="0">
              <a:latin typeface="Arial" panose="020B0604020202020204" pitchFamily="34" charset="0"/>
              <a:cs typeface="Arial" panose="020B0604020202020204" pitchFamily="34" charset="0"/>
            </a:endParaRPr>
          </a:p>
        </p:txBody>
      </p:sp>
      <p:sp>
        <p:nvSpPr>
          <p:cNvPr id="3" name="Subtítulo 2"/>
          <p:cNvSpPr>
            <a:spLocks noGrp="1"/>
          </p:cNvSpPr>
          <p:nvPr>
            <p:ph type="subTitle" idx="1"/>
          </p:nvPr>
        </p:nvSpPr>
        <p:spPr>
          <a:xfrm>
            <a:off x="3229038" y="5301826"/>
            <a:ext cx="5762563" cy="1364531"/>
          </a:xfrm>
        </p:spPr>
        <p:txBody>
          <a:bodyPr>
            <a:normAutofit lnSpcReduction="10000"/>
          </a:bodyPr>
          <a:lstStyle/>
          <a:p>
            <a:endParaRPr lang="pt-BR" dirty="0" smtClean="0"/>
          </a:p>
          <a:p>
            <a:endParaRPr lang="pt-BR" dirty="0"/>
          </a:p>
          <a:p>
            <a:r>
              <a:rPr lang="pt-BR" b="1" dirty="0" smtClean="0"/>
              <a:t>Material desenvolvido por Fábio Roberto Octaviano e adaptado por mim</a:t>
            </a:r>
            <a:endParaRPr lang="pt-BR" b="1" dirty="0"/>
          </a:p>
        </p:txBody>
      </p:sp>
    </p:spTree>
    <p:extLst>
      <p:ext uri="{BB962C8B-B14F-4D97-AF65-F5344CB8AC3E}">
        <p14:creationId xmlns:p14="http://schemas.microsoft.com/office/powerpoint/2010/main" val="3273855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2"/>
          <p:cNvSpPr>
            <a:spLocks noGrp="1" noChangeArrowheads="1"/>
          </p:cNvSpPr>
          <p:nvPr>
            <p:ph type="title"/>
          </p:nvPr>
        </p:nvSpPr>
        <p:spPr/>
        <p:txBody>
          <a:bodyPr>
            <a:normAutofit fontScale="90000"/>
          </a:bodyPr>
          <a:lstStyle/>
          <a:p>
            <a:pPr eaLnBrk="1" hangingPunct="1"/>
            <a:r>
              <a:rPr lang="pt-BR" altLang="pt-BR" dirty="0" smtClean="0"/>
              <a:t>Exemplo de Entidade e Atributos</a:t>
            </a:r>
            <a:endParaRPr lang="pt-BR" altLang="pt-BR" dirty="0" smtClean="0"/>
          </a:p>
        </p:txBody>
      </p:sp>
      <p:grpSp>
        <p:nvGrpSpPr>
          <p:cNvPr id="75781" name="Group 4"/>
          <p:cNvGrpSpPr>
            <a:grpSpLocks/>
          </p:cNvGrpSpPr>
          <p:nvPr/>
        </p:nvGrpSpPr>
        <p:grpSpPr bwMode="auto">
          <a:xfrm>
            <a:off x="684213" y="2852738"/>
            <a:ext cx="7991475" cy="3457575"/>
            <a:chOff x="1161" y="8819"/>
            <a:chExt cx="9540" cy="3060"/>
          </a:xfrm>
        </p:grpSpPr>
        <p:sp>
          <p:nvSpPr>
            <p:cNvPr id="75782" name="Rectangle 5"/>
            <p:cNvSpPr>
              <a:spLocks noChangeArrowheads="1"/>
            </p:cNvSpPr>
            <p:nvPr/>
          </p:nvSpPr>
          <p:spPr bwMode="auto">
            <a:xfrm>
              <a:off x="2421" y="10259"/>
              <a:ext cx="1620" cy="540"/>
            </a:xfrm>
            <a:prstGeom prst="rect">
              <a:avLst/>
            </a:prstGeom>
            <a:solidFill>
              <a:srgbClr val="FFFFFF"/>
            </a:solidFill>
            <a:ln w="9525">
              <a:solidFill>
                <a:srgbClr val="000000"/>
              </a:solidFill>
              <a:miter lim="800000"/>
              <a:headEnd/>
              <a:tailEnd/>
            </a:ln>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pt-BR" altLang="pt-BR" sz="1200">
                  <a:latin typeface="Times New Roman" panose="02020603050405020304" pitchFamily="18" charset="0"/>
                </a:rPr>
                <a:t>cliente</a:t>
              </a:r>
              <a:endParaRPr lang="pt-BR" altLang="pt-BR" sz="1800"/>
            </a:p>
          </p:txBody>
        </p:sp>
        <p:sp>
          <p:nvSpPr>
            <p:cNvPr id="75783" name="Rectangle 6"/>
            <p:cNvSpPr>
              <a:spLocks noChangeArrowheads="1"/>
            </p:cNvSpPr>
            <p:nvPr/>
          </p:nvSpPr>
          <p:spPr bwMode="auto">
            <a:xfrm>
              <a:off x="5481" y="10979"/>
              <a:ext cx="1620" cy="540"/>
            </a:xfrm>
            <a:prstGeom prst="rect">
              <a:avLst/>
            </a:prstGeom>
            <a:solidFill>
              <a:srgbClr val="FFFFFF"/>
            </a:solidFill>
            <a:ln w="9525">
              <a:solidFill>
                <a:srgbClr val="000000"/>
              </a:solidFill>
              <a:miter lim="800000"/>
              <a:headEnd/>
              <a:tailEnd/>
            </a:ln>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pt-BR" altLang="pt-BR" sz="1200">
                  <a:latin typeface="Times New Roman" panose="02020603050405020304" pitchFamily="18" charset="0"/>
                </a:rPr>
                <a:t>empréstimo</a:t>
              </a:r>
              <a:endParaRPr lang="pt-BR" altLang="pt-BR" sz="1800"/>
            </a:p>
          </p:txBody>
        </p:sp>
        <p:sp>
          <p:nvSpPr>
            <p:cNvPr id="75784" name="Rectangle 7"/>
            <p:cNvSpPr>
              <a:spLocks noChangeArrowheads="1"/>
            </p:cNvSpPr>
            <p:nvPr/>
          </p:nvSpPr>
          <p:spPr bwMode="auto">
            <a:xfrm>
              <a:off x="7821" y="10979"/>
              <a:ext cx="1620" cy="540"/>
            </a:xfrm>
            <a:prstGeom prst="rect">
              <a:avLst/>
            </a:prstGeom>
            <a:solidFill>
              <a:srgbClr val="FFFFFF"/>
            </a:solidFill>
            <a:ln w="9525">
              <a:solidFill>
                <a:srgbClr val="000000"/>
              </a:solidFill>
              <a:miter lim="800000"/>
              <a:headEnd/>
              <a:tailEnd/>
            </a:ln>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pt-BR" altLang="pt-BR" sz="1200">
                  <a:latin typeface="Times New Roman" panose="02020603050405020304" pitchFamily="18" charset="0"/>
                </a:rPr>
                <a:t>conta</a:t>
              </a:r>
              <a:endParaRPr lang="pt-BR" altLang="pt-BR" sz="1800"/>
            </a:p>
          </p:txBody>
        </p:sp>
        <p:sp>
          <p:nvSpPr>
            <p:cNvPr id="75785" name="Oval 8"/>
            <p:cNvSpPr>
              <a:spLocks noChangeArrowheads="1"/>
            </p:cNvSpPr>
            <p:nvPr/>
          </p:nvSpPr>
          <p:spPr bwMode="auto">
            <a:xfrm>
              <a:off x="2421" y="8819"/>
              <a:ext cx="2340" cy="540"/>
            </a:xfrm>
            <a:prstGeom prst="ellipse">
              <a:avLst/>
            </a:prstGeom>
            <a:solidFill>
              <a:srgbClr val="FFFFFF"/>
            </a:solidFill>
            <a:ln w="9525">
              <a:solidFill>
                <a:srgbClr val="000000"/>
              </a:solidFill>
              <a:round/>
              <a:headEnd/>
              <a:tailEnd/>
            </a:ln>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pt-BR" altLang="pt-BR" sz="1200">
                  <a:latin typeface="Times New Roman" panose="02020603050405020304" pitchFamily="18" charset="0"/>
                </a:rPr>
                <a:t>nome_cliente</a:t>
              </a:r>
              <a:endParaRPr lang="pt-BR" altLang="pt-BR" sz="1800"/>
            </a:p>
          </p:txBody>
        </p:sp>
        <p:sp>
          <p:nvSpPr>
            <p:cNvPr id="75786" name="Oval 9"/>
            <p:cNvSpPr>
              <a:spLocks noChangeArrowheads="1"/>
            </p:cNvSpPr>
            <p:nvPr/>
          </p:nvSpPr>
          <p:spPr bwMode="auto">
            <a:xfrm>
              <a:off x="2781" y="11339"/>
              <a:ext cx="2340" cy="540"/>
            </a:xfrm>
            <a:prstGeom prst="ellipse">
              <a:avLst/>
            </a:prstGeom>
            <a:solidFill>
              <a:srgbClr val="FFFFFF"/>
            </a:solidFill>
            <a:ln w="9525">
              <a:solidFill>
                <a:srgbClr val="000000"/>
              </a:solidFill>
              <a:round/>
              <a:headEnd/>
              <a:tailEnd/>
            </a:ln>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pt-BR" altLang="pt-BR" sz="1200">
                  <a:latin typeface="Times New Roman" panose="02020603050405020304" pitchFamily="18" charset="0"/>
                </a:rPr>
                <a:t>cidade cliente</a:t>
              </a:r>
              <a:endParaRPr lang="pt-BR" altLang="pt-BR" sz="1800"/>
            </a:p>
          </p:txBody>
        </p:sp>
        <p:sp>
          <p:nvSpPr>
            <p:cNvPr id="75787" name="Oval 10"/>
            <p:cNvSpPr>
              <a:spLocks noChangeArrowheads="1"/>
            </p:cNvSpPr>
            <p:nvPr/>
          </p:nvSpPr>
          <p:spPr bwMode="auto">
            <a:xfrm>
              <a:off x="9081" y="10079"/>
              <a:ext cx="1620" cy="540"/>
            </a:xfrm>
            <a:prstGeom prst="ellipse">
              <a:avLst/>
            </a:prstGeom>
            <a:solidFill>
              <a:srgbClr val="FFFFFF"/>
            </a:solidFill>
            <a:ln w="9525">
              <a:solidFill>
                <a:srgbClr val="000000"/>
              </a:solidFill>
              <a:round/>
              <a:headEnd/>
              <a:tailEnd/>
            </a:ln>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pt-BR" altLang="pt-BR" sz="1200">
                  <a:latin typeface="Times New Roman" panose="02020603050405020304" pitchFamily="18" charset="0"/>
                </a:rPr>
                <a:t>saldo</a:t>
              </a:r>
              <a:endParaRPr lang="pt-BR" altLang="pt-BR" sz="1800"/>
            </a:p>
          </p:txBody>
        </p:sp>
        <p:sp>
          <p:nvSpPr>
            <p:cNvPr id="75788" name="Oval 11"/>
            <p:cNvSpPr>
              <a:spLocks noChangeArrowheads="1"/>
            </p:cNvSpPr>
            <p:nvPr/>
          </p:nvSpPr>
          <p:spPr bwMode="auto">
            <a:xfrm>
              <a:off x="8001" y="9359"/>
              <a:ext cx="1800" cy="540"/>
            </a:xfrm>
            <a:prstGeom prst="ellipse">
              <a:avLst/>
            </a:prstGeom>
            <a:solidFill>
              <a:srgbClr val="FFFFFF"/>
            </a:solidFill>
            <a:ln w="9525">
              <a:solidFill>
                <a:srgbClr val="000000"/>
              </a:solidFill>
              <a:round/>
              <a:headEnd/>
              <a:tailEnd/>
            </a:ln>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pt-BR" altLang="pt-BR" sz="1200">
                  <a:latin typeface="Times New Roman" panose="02020603050405020304" pitchFamily="18" charset="0"/>
                </a:rPr>
                <a:t>nro_conta</a:t>
              </a:r>
              <a:endParaRPr lang="pt-BR" altLang="pt-BR" sz="1800"/>
            </a:p>
          </p:txBody>
        </p:sp>
        <p:sp>
          <p:nvSpPr>
            <p:cNvPr id="75789" name="Line 12"/>
            <p:cNvSpPr>
              <a:spLocks noChangeShapeType="1"/>
            </p:cNvSpPr>
            <p:nvPr/>
          </p:nvSpPr>
          <p:spPr bwMode="auto">
            <a:xfrm flipH="1">
              <a:off x="8541" y="9899"/>
              <a:ext cx="360" cy="10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5790" name="Line 13"/>
            <p:cNvSpPr>
              <a:spLocks noChangeShapeType="1"/>
            </p:cNvSpPr>
            <p:nvPr/>
          </p:nvSpPr>
          <p:spPr bwMode="auto">
            <a:xfrm flipH="1">
              <a:off x="8901" y="10619"/>
              <a:ext cx="900" cy="3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5791" name="Oval 14"/>
            <p:cNvSpPr>
              <a:spLocks noChangeArrowheads="1"/>
            </p:cNvSpPr>
            <p:nvPr/>
          </p:nvSpPr>
          <p:spPr bwMode="auto">
            <a:xfrm>
              <a:off x="6381" y="10079"/>
              <a:ext cx="1440" cy="540"/>
            </a:xfrm>
            <a:prstGeom prst="ellipse">
              <a:avLst/>
            </a:prstGeom>
            <a:solidFill>
              <a:srgbClr val="FFFFFF"/>
            </a:solidFill>
            <a:ln w="9525">
              <a:solidFill>
                <a:srgbClr val="000000"/>
              </a:solidFill>
              <a:round/>
              <a:headEnd/>
              <a:tailEnd/>
            </a:ln>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pt-BR" altLang="pt-BR" sz="1200">
                  <a:latin typeface="Times New Roman" panose="02020603050405020304" pitchFamily="18" charset="0"/>
                </a:rPr>
                <a:t>total</a:t>
              </a:r>
              <a:endParaRPr lang="pt-BR" altLang="pt-BR" sz="1800"/>
            </a:p>
          </p:txBody>
        </p:sp>
        <p:sp>
          <p:nvSpPr>
            <p:cNvPr id="75792" name="Oval 15"/>
            <p:cNvSpPr>
              <a:spLocks noChangeArrowheads="1"/>
            </p:cNvSpPr>
            <p:nvPr/>
          </p:nvSpPr>
          <p:spPr bwMode="auto">
            <a:xfrm>
              <a:off x="4941" y="9359"/>
              <a:ext cx="2700" cy="540"/>
            </a:xfrm>
            <a:prstGeom prst="ellipse">
              <a:avLst/>
            </a:prstGeom>
            <a:solidFill>
              <a:srgbClr val="FFFFFF"/>
            </a:solidFill>
            <a:ln w="9525">
              <a:solidFill>
                <a:srgbClr val="000000"/>
              </a:solidFill>
              <a:round/>
              <a:headEnd/>
              <a:tailEnd/>
            </a:ln>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pt-BR" altLang="pt-BR" sz="1200">
                  <a:latin typeface="Times New Roman" panose="02020603050405020304" pitchFamily="18" charset="0"/>
                </a:rPr>
                <a:t>nro_emprestimo</a:t>
              </a:r>
              <a:endParaRPr lang="pt-BR" altLang="pt-BR" sz="1800"/>
            </a:p>
          </p:txBody>
        </p:sp>
        <p:sp>
          <p:nvSpPr>
            <p:cNvPr id="75793" name="Line 16"/>
            <p:cNvSpPr>
              <a:spLocks noChangeShapeType="1"/>
            </p:cNvSpPr>
            <p:nvPr/>
          </p:nvSpPr>
          <p:spPr bwMode="auto">
            <a:xfrm flipH="1">
              <a:off x="6561" y="10619"/>
              <a:ext cx="540" cy="3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5794" name="Line 17"/>
            <p:cNvSpPr>
              <a:spLocks noChangeShapeType="1"/>
            </p:cNvSpPr>
            <p:nvPr/>
          </p:nvSpPr>
          <p:spPr bwMode="auto">
            <a:xfrm>
              <a:off x="6201" y="9899"/>
              <a:ext cx="0" cy="10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5795" name="Oval 18"/>
            <p:cNvSpPr>
              <a:spLocks noChangeArrowheads="1"/>
            </p:cNvSpPr>
            <p:nvPr/>
          </p:nvSpPr>
          <p:spPr bwMode="auto">
            <a:xfrm>
              <a:off x="1341" y="9359"/>
              <a:ext cx="1980" cy="540"/>
            </a:xfrm>
            <a:prstGeom prst="ellipse">
              <a:avLst/>
            </a:prstGeom>
            <a:solidFill>
              <a:srgbClr val="FFFFFF"/>
            </a:solidFill>
            <a:ln w="9525">
              <a:solidFill>
                <a:srgbClr val="000000"/>
              </a:solidFill>
              <a:round/>
              <a:headEnd/>
              <a:tailEnd/>
            </a:ln>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pt-BR" altLang="pt-BR" sz="1200">
                  <a:latin typeface="Times New Roman" panose="02020603050405020304" pitchFamily="18" charset="0"/>
                </a:rPr>
                <a:t>rua_cliente</a:t>
              </a:r>
              <a:endParaRPr lang="pt-BR" altLang="pt-BR" sz="1800"/>
            </a:p>
          </p:txBody>
        </p:sp>
        <p:sp>
          <p:nvSpPr>
            <p:cNvPr id="75796" name="Oval 19"/>
            <p:cNvSpPr>
              <a:spLocks noChangeArrowheads="1"/>
            </p:cNvSpPr>
            <p:nvPr/>
          </p:nvSpPr>
          <p:spPr bwMode="auto">
            <a:xfrm>
              <a:off x="1161" y="10979"/>
              <a:ext cx="1800" cy="540"/>
            </a:xfrm>
            <a:prstGeom prst="ellipse">
              <a:avLst/>
            </a:prstGeom>
            <a:solidFill>
              <a:srgbClr val="FFFFFF"/>
            </a:solidFill>
            <a:ln w="9525">
              <a:solidFill>
                <a:srgbClr val="000000"/>
              </a:solidFill>
              <a:round/>
              <a:headEnd/>
              <a:tailEnd/>
            </a:ln>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pt-BR" altLang="pt-BR" sz="1200">
                  <a:latin typeface="Times New Roman" panose="02020603050405020304" pitchFamily="18" charset="0"/>
                </a:rPr>
                <a:t>rg_cliente</a:t>
              </a:r>
              <a:endParaRPr lang="pt-BR" altLang="pt-BR" sz="1800"/>
            </a:p>
          </p:txBody>
        </p:sp>
        <p:sp>
          <p:nvSpPr>
            <p:cNvPr id="75797" name="Line 20"/>
            <p:cNvSpPr>
              <a:spLocks noChangeShapeType="1"/>
            </p:cNvSpPr>
            <p:nvPr/>
          </p:nvSpPr>
          <p:spPr bwMode="auto">
            <a:xfrm>
              <a:off x="2241" y="9899"/>
              <a:ext cx="720" cy="3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5798" name="Line 21"/>
            <p:cNvSpPr>
              <a:spLocks noChangeShapeType="1"/>
            </p:cNvSpPr>
            <p:nvPr/>
          </p:nvSpPr>
          <p:spPr bwMode="auto">
            <a:xfrm flipH="1">
              <a:off x="3321" y="9359"/>
              <a:ext cx="180" cy="9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5799" name="Line 22"/>
            <p:cNvSpPr>
              <a:spLocks noChangeShapeType="1"/>
            </p:cNvSpPr>
            <p:nvPr/>
          </p:nvSpPr>
          <p:spPr bwMode="auto">
            <a:xfrm flipV="1">
              <a:off x="2421" y="10799"/>
              <a:ext cx="720" cy="1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5800" name="Line 23"/>
            <p:cNvSpPr>
              <a:spLocks noChangeShapeType="1"/>
            </p:cNvSpPr>
            <p:nvPr/>
          </p:nvSpPr>
          <p:spPr bwMode="auto">
            <a:xfrm flipH="1" flipV="1">
              <a:off x="3501" y="10799"/>
              <a:ext cx="360" cy="5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grpSp>
    </p:spTree>
    <p:extLst>
      <p:ext uri="{BB962C8B-B14F-4D97-AF65-F5344CB8AC3E}">
        <p14:creationId xmlns:p14="http://schemas.microsoft.com/office/powerpoint/2010/main" val="36136221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2"/>
          <p:cNvSpPr>
            <a:spLocks noGrp="1" noChangeArrowheads="1"/>
          </p:cNvSpPr>
          <p:nvPr>
            <p:ph type="title"/>
          </p:nvPr>
        </p:nvSpPr>
        <p:spPr/>
        <p:txBody>
          <a:bodyPr>
            <a:normAutofit fontScale="90000"/>
          </a:bodyPr>
          <a:lstStyle/>
          <a:p>
            <a:pPr eaLnBrk="1" hangingPunct="1"/>
            <a:r>
              <a:rPr lang="pt-BR" altLang="pt-BR" dirty="0" smtClean="0"/>
              <a:t>Exemplo de Entidade e Atributos</a:t>
            </a:r>
            <a:endParaRPr lang="pt-BR" altLang="pt-BR" dirty="0" smtClean="0"/>
          </a:p>
        </p:txBody>
      </p:sp>
      <p:sp>
        <p:nvSpPr>
          <p:cNvPr id="2" name="Retângulo 1"/>
          <p:cNvSpPr/>
          <p:nvPr/>
        </p:nvSpPr>
        <p:spPr>
          <a:xfrm>
            <a:off x="982132" y="1375612"/>
            <a:ext cx="8057593" cy="701731"/>
          </a:xfrm>
          <a:prstGeom prst="rect">
            <a:avLst/>
          </a:prstGeom>
        </p:spPr>
        <p:txBody>
          <a:bodyPr wrap="square">
            <a:spAutoFit/>
          </a:bodyPr>
          <a:lstStyle/>
          <a:p>
            <a:pPr>
              <a:lnSpc>
                <a:spcPct val="90000"/>
              </a:lnSpc>
            </a:pPr>
            <a:r>
              <a:rPr lang="pt-BR" altLang="pt-BR" sz="2200" dirty="0" smtClean="0"/>
              <a:t>Uma entidade no DER representa diversas “entidades” reais. Podemos enxergar isso como uma planilha de Excel.</a:t>
            </a:r>
            <a:endParaRPr lang="pt-BR" altLang="pt-BR" sz="2200" b="1" dirty="0"/>
          </a:p>
        </p:txBody>
      </p:sp>
      <p:sp>
        <p:nvSpPr>
          <p:cNvPr id="3" name="Retângulo 2"/>
          <p:cNvSpPr/>
          <p:nvPr/>
        </p:nvSpPr>
        <p:spPr>
          <a:xfrm>
            <a:off x="982133" y="2223468"/>
            <a:ext cx="8057592" cy="757130"/>
          </a:xfrm>
          <a:prstGeom prst="rect">
            <a:avLst/>
          </a:prstGeom>
        </p:spPr>
        <p:txBody>
          <a:bodyPr wrap="square">
            <a:spAutoFit/>
          </a:bodyPr>
          <a:lstStyle/>
          <a:p>
            <a:pPr>
              <a:lnSpc>
                <a:spcPct val="90000"/>
              </a:lnSpc>
            </a:pPr>
            <a:r>
              <a:rPr lang="pt-BR" altLang="pt-BR" sz="2400" dirty="0"/>
              <a:t>Exemplo </a:t>
            </a:r>
            <a:r>
              <a:rPr lang="pt-BR" altLang="pt-BR" sz="2400" dirty="0" smtClean="0"/>
              <a:t>de uma entidade no DER e sua concretização em tabela no MySQL:</a:t>
            </a:r>
            <a:endParaRPr lang="pt-BR" altLang="pt-BR" sz="2400" b="1" dirty="0"/>
          </a:p>
        </p:txBody>
      </p:sp>
      <p:grpSp>
        <p:nvGrpSpPr>
          <p:cNvPr id="22" name="Agrupar 21"/>
          <p:cNvGrpSpPr/>
          <p:nvPr/>
        </p:nvGrpSpPr>
        <p:grpSpPr>
          <a:xfrm>
            <a:off x="177910" y="3356921"/>
            <a:ext cx="3844204" cy="2845748"/>
            <a:chOff x="13478" y="3068163"/>
            <a:chExt cx="3844204" cy="2845748"/>
          </a:xfrm>
        </p:grpSpPr>
        <p:sp>
          <p:nvSpPr>
            <p:cNvPr id="4" name="Retângulo 3"/>
            <p:cNvSpPr/>
            <p:nvPr/>
          </p:nvSpPr>
          <p:spPr>
            <a:xfrm>
              <a:off x="874295" y="4415590"/>
              <a:ext cx="2025316" cy="6978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err="1" smtClean="0"/>
                <a:t>funcionario</a:t>
              </a:r>
              <a:endParaRPr lang="pt-BR" dirty="0"/>
            </a:p>
          </p:txBody>
        </p:sp>
        <p:sp>
          <p:nvSpPr>
            <p:cNvPr id="5" name="Elipse 4"/>
            <p:cNvSpPr/>
            <p:nvPr/>
          </p:nvSpPr>
          <p:spPr>
            <a:xfrm>
              <a:off x="13478" y="3068163"/>
              <a:ext cx="2135829" cy="41308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err="1" smtClean="0"/>
                <a:t>idFuncionario</a:t>
              </a:r>
              <a:endParaRPr lang="pt-BR" dirty="0"/>
            </a:p>
          </p:txBody>
        </p:sp>
        <p:sp>
          <p:nvSpPr>
            <p:cNvPr id="28" name="Elipse 27"/>
            <p:cNvSpPr/>
            <p:nvPr/>
          </p:nvSpPr>
          <p:spPr>
            <a:xfrm>
              <a:off x="1469968" y="3488740"/>
              <a:ext cx="1038727" cy="41308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smtClean="0"/>
                <a:t>nome</a:t>
              </a:r>
              <a:endParaRPr lang="pt-BR" dirty="0"/>
            </a:p>
          </p:txBody>
        </p:sp>
        <p:sp>
          <p:nvSpPr>
            <p:cNvPr id="29" name="Elipse 28"/>
            <p:cNvSpPr/>
            <p:nvPr/>
          </p:nvSpPr>
          <p:spPr>
            <a:xfrm>
              <a:off x="2818955" y="3157062"/>
              <a:ext cx="1038727" cy="41308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err="1" smtClean="0"/>
                <a:t>login</a:t>
              </a:r>
              <a:endParaRPr lang="pt-BR" dirty="0"/>
            </a:p>
          </p:txBody>
        </p:sp>
        <p:sp>
          <p:nvSpPr>
            <p:cNvPr id="30" name="Elipse 29"/>
            <p:cNvSpPr/>
            <p:nvPr/>
          </p:nvSpPr>
          <p:spPr>
            <a:xfrm>
              <a:off x="761330" y="5500827"/>
              <a:ext cx="1213408" cy="41308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smtClean="0"/>
                <a:t>senha</a:t>
              </a:r>
              <a:endParaRPr lang="pt-BR" dirty="0"/>
            </a:p>
          </p:txBody>
        </p:sp>
        <p:cxnSp>
          <p:nvCxnSpPr>
            <p:cNvPr id="7" name="Conector reto 6"/>
            <p:cNvCxnSpPr>
              <a:stCxn id="5" idx="4"/>
            </p:cNvCxnSpPr>
            <p:nvPr/>
          </p:nvCxnSpPr>
          <p:spPr>
            <a:xfrm flipH="1">
              <a:off x="878081" y="3481247"/>
              <a:ext cx="203312" cy="956120"/>
            </a:xfrm>
            <a:prstGeom prst="line">
              <a:avLst/>
            </a:prstGeom>
          </p:spPr>
          <p:style>
            <a:lnRef idx="2">
              <a:schemeClr val="dk1"/>
            </a:lnRef>
            <a:fillRef idx="1">
              <a:schemeClr val="lt1"/>
            </a:fillRef>
            <a:effectRef idx="0">
              <a:schemeClr val="dk1"/>
            </a:effectRef>
            <a:fontRef idx="minor">
              <a:schemeClr val="dk1"/>
            </a:fontRef>
          </p:style>
        </p:cxnSp>
        <p:cxnSp>
          <p:nvCxnSpPr>
            <p:cNvPr id="33" name="Conector reto 32"/>
            <p:cNvCxnSpPr>
              <a:stCxn id="28" idx="4"/>
              <a:endCxn id="4" idx="0"/>
            </p:cNvCxnSpPr>
            <p:nvPr/>
          </p:nvCxnSpPr>
          <p:spPr>
            <a:xfrm flipH="1">
              <a:off x="1886953" y="3901824"/>
              <a:ext cx="102379" cy="513766"/>
            </a:xfrm>
            <a:prstGeom prst="line">
              <a:avLst/>
            </a:prstGeom>
          </p:spPr>
          <p:style>
            <a:lnRef idx="2">
              <a:schemeClr val="dk1"/>
            </a:lnRef>
            <a:fillRef idx="1">
              <a:schemeClr val="lt1"/>
            </a:fillRef>
            <a:effectRef idx="0">
              <a:schemeClr val="dk1"/>
            </a:effectRef>
            <a:fontRef idx="minor">
              <a:schemeClr val="dk1"/>
            </a:fontRef>
          </p:style>
        </p:cxnSp>
        <p:cxnSp>
          <p:nvCxnSpPr>
            <p:cNvPr id="36" name="Conector reto 35"/>
            <p:cNvCxnSpPr>
              <a:stCxn id="29" idx="3"/>
            </p:cNvCxnSpPr>
            <p:nvPr/>
          </p:nvCxnSpPr>
          <p:spPr>
            <a:xfrm flipH="1">
              <a:off x="2205790" y="3509651"/>
              <a:ext cx="765283" cy="905939"/>
            </a:xfrm>
            <a:prstGeom prst="line">
              <a:avLst/>
            </a:prstGeom>
          </p:spPr>
          <p:style>
            <a:lnRef idx="2">
              <a:schemeClr val="dk1"/>
            </a:lnRef>
            <a:fillRef idx="1">
              <a:schemeClr val="lt1"/>
            </a:fillRef>
            <a:effectRef idx="0">
              <a:schemeClr val="dk1"/>
            </a:effectRef>
            <a:fontRef idx="minor">
              <a:schemeClr val="dk1"/>
            </a:fontRef>
          </p:style>
        </p:cxnSp>
        <p:cxnSp>
          <p:nvCxnSpPr>
            <p:cNvPr id="39" name="Conector reto 38"/>
            <p:cNvCxnSpPr>
              <a:stCxn id="30" idx="2"/>
              <a:endCxn id="4" idx="1"/>
            </p:cNvCxnSpPr>
            <p:nvPr/>
          </p:nvCxnSpPr>
          <p:spPr>
            <a:xfrm flipV="1">
              <a:off x="761330" y="4764506"/>
              <a:ext cx="112965" cy="942863"/>
            </a:xfrm>
            <a:prstGeom prst="line">
              <a:avLst/>
            </a:prstGeom>
          </p:spPr>
          <p:style>
            <a:lnRef idx="2">
              <a:schemeClr val="dk1"/>
            </a:lnRef>
            <a:fillRef idx="1">
              <a:schemeClr val="lt1"/>
            </a:fillRef>
            <a:effectRef idx="0">
              <a:schemeClr val="dk1"/>
            </a:effectRef>
            <a:fontRef idx="minor">
              <a:schemeClr val="dk1"/>
            </a:fontRef>
          </p:style>
        </p:cxnSp>
        <p:sp>
          <p:nvSpPr>
            <p:cNvPr id="51" name="Elipse 50"/>
            <p:cNvSpPr/>
            <p:nvPr/>
          </p:nvSpPr>
          <p:spPr>
            <a:xfrm>
              <a:off x="2380247" y="5469940"/>
              <a:ext cx="1038727" cy="41308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smtClean="0"/>
                <a:t>nome</a:t>
              </a:r>
              <a:endParaRPr lang="pt-BR" dirty="0"/>
            </a:p>
          </p:txBody>
        </p:sp>
        <p:cxnSp>
          <p:nvCxnSpPr>
            <p:cNvPr id="52" name="Conector reto 51"/>
            <p:cNvCxnSpPr>
              <a:stCxn id="51" idx="0"/>
              <a:endCxn id="4" idx="2"/>
            </p:cNvCxnSpPr>
            <p:nvPr/>
          </p:nvCxnSpPr>
          <p:spPr>
            <a:xfrm flipH="1" flipV="1">
              <a:off x="1886953" y="5113421"/>
              <a:ext cx="1012658" cy="356519"/>
            </a:xfrm>
            <a:prstGeom prst="line">
              <a:avLst/>
            </a:prstGeom>
          </p:spPr>
          <p:style>
            <a:lnRef idx="2">
              <a:schemeClr val="dk1"/>
            </a:lnRef>
            <a:fillRef idx="1">
              <a:schemeClr val="lt1"/>
            </a:fillRef>
            <a:effectRef idx="0">
              <a:schemeClr val="dk1"/>
            </a:effectRef>
            <a:fontRef idx="minor">
              <a:schemeClr val="dk1"/>
            </a:fontRef>
          </p:style>
        </p:cxnSp>
      </p:grpSp>
      <p:pic>
        <p:nvPicPr>
          <p:cNvPr id="21" name="Imagem 20"/>
          <p:cNvPicPr>
            <a:picLocks noChangeAspect="1"/>
          </p:cNvPicPr>
          <p:nvPr/>
        </p:nvPicPr>
        <p:blipFill>
          <a:blip r:embed="rId2"/>
          <a:stretch>
            <a:fillRect/>
          </a:stretch>
        </p:blipFill>
        <p:spPr>
          <a:xfrm>
            <a:off x="3478687" y="4034948"/>
            <a:ext cx="5574748" cy="16037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224240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2"/>
          <p:cNvSpPr>
            <a:spLocks noGrp="1" noChangeArrowheads="1"/>
          </p:cNvSpPr>
          <p:nvPr>
            <p:ph type="title"/>
          </p:nvPr>
        </p:nvSpPr>
        <p:spPr/>
        <p:txBody>
          <a:bodyPr>
            <a:normAutofit fontScale="90000"/>
          </a:bodyPr>
          <a:lstStyle/>
          <a:p>
            <a:pPr eaLnBrk="1" hangingPunct="1"/>
            <a:r>
              <a:rPr lang="pt-BR" altLang="pt-BR" smtClean="0"/>
              <a:t>Classificação de Atributos</a:t>
            </a:r>
          </a:p>
        </p:txBody>
      </p:sp>
      <p:sp>
        <p:nvSpPr>
          <p:cNvPr id="79876" name="Rectangle 3"/>
          <p:cNvSpPr>
            <a:spLocks noGrp="1" noChangeArrowheads="1"/>
          </p:cNvSpPr>
          <p:nvPr>
            <p:ph type="body" idx="1"/>
          </p:nvPr>
        </p:nvSpPr>
        <p:spPr/>
        <p:txBody>
          <a:bodyPr/>
          <a:lstStyle/>
          <a:p>
            <a:pPr eaLnBrk="1" hangingPunct="1"/>
            <a:r>
              <a:rPr lang="pt-BR" altLang="pt-BR" dirty="0" smtClean="0"/>
              <a:t>Um atributo pode ser caracterizado pelos seguintes tipos:</a:t>
            </a:r>
          </a:p>
          <a:p>
            <a:pPr lvl="1" eaLnBrk="1" hangingPunct="1"/>
            <a:r>
              <a:rPr lang="pt-BR" altLang="pt-BR" sz="2400" dirty="0" smtClean="0"/>
              <a:t> Simples ou compostos</a:t>
            </a:r>
          </a:p>
          <a:p>
            <a:pPr lvl="1" eaLnBrk="1" hangingPunct="1"/>
            <a:r>
              <a:rPr lang="pt-BR" altLang="pt-BR" sz="2400" dirty="0" smtClean="0"/>
              <a:t> </a:t>
            </a:r>
            <a:r>
              <a:rPr lang="pt-BR" altLang="pt-BR" sz="2400" dirty="0" err="1" smtClean="0"/>
              <a:t>Mono-valorados</a:t>
            </a:r>
            <a:r>
              <a:rPr lang="pt-BR" altLang="pt-BR" sz="2400" dirty="0" smtClean="0"/>
              <a:t> ou multivalorados </a:t>
            </a:r>
            <a:endParaRPr lang="pt-BR" altLang="pt-BR" sz="2400" dirty="0" smtClean="0"/>
          </a:p>
          <a:p>
            <a:pPr lvl="1" eaLnBrk="1" hangingPunct="1"/>
            <a:r>
              <a:rPr lang="pt-BR" altLang="pt-BR" sz="2400" dirty="0" smtClean="0"/>
              <a:t>Derivados</a:t>
            </a:r>
            <a:endParaRPr lang="pt-BR" altLang="pt-BR" sz="2400" dirty="0" smtClean="0"/>
          </a:p>
        </p:txBody>
      </p:sp>
    </p:spTree>
    <p:extLst>
      <p:ext uri="{BB962C8B-B14F-4D97-AF65-F5344CB8AC3E}">
        <p14:creationId xmlns:p14="http://schemas.microsoft.com/office/powerpoint/2010/main" val="28368118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2"/>
          <p:cNvSpPr>
            <a:spLocks noGrp="1" noChangeArrowheads="1"/>
          </p:cNvSpPr>
          <p:nvPr>
            <p:ph type="title"/>
          </p:nvPr>
        </p:nvSpPr>
        <p:spPr/>
        <p:txBody>
          <a:bodyPr>
            <a:normAutofit fontScale="90000"/>
          </a:bodyPr>
          <a:lstStyle/>
          <a:p>
            <a:pPr eaLnBrk="1" hangingPunct="1"/>
            <a:r>
              <a:rPr lang="pt-BR" altLang="pt-BR" smtClean="0"/>
              <a:t>Atributos simples ou compostos</a:t>
            </a:r>
          </a:p>
        </p:txBody>
      </p:sp>
      <p:sp>
        <p:nvSpPr>
          <p:cNvPr id="80900" name="Rectangle 3"/>
          <p:cNvSpPr>
            <a:spLocks noGrp="1" noChangeArrowheads="1"/>
          </p:cNvSpPr>
          <p:nvPr>
            <p:ph type="body" idx="1"/>
          </p:nvPr>
        </p:nvSpPr>
        <p:spPr>
          <a:xfrm>
            <a:off x="457200" y="1916113"/>
            <a:ext cx="8229600" cy="4543425"/>
          </a:xfrm>
        </p:spPr>
        <p:txBody>
          <a:bodyPr/>
          <a:lstStyle/>
          <a:p>
            <a:pPr eaLnBrk="1" hangingPunct="1">
              <a:lnSpc>
                <a:spcPct val="80000"/>
              </a:lnSpc>
            </a:pPr>
            <a:r>
              <a:rPr lang="pt-BR" altLang="pt-BR" sz="2800" b="1" dirty="0" smtClean="0"/>
              <a:t>Atributo simples</a:t>
            </a:r>
            <a:r>
              <a:rPr lang="pt-BR" altLang="pt-BR" sz="2800" dirty="0" smtClean="0"/>
              <a:t>: não pode ser dividido em partes</a:t>
            </a:r>
          </a:p>
          <a:p>
            <a:pPr eaLnBrk="1" hangingPunct="1">
              <a:lnSpc>
                <a:spcPct val="80000"/>
              </a:lnSpc>
              <a:buFont typeface="Wingdings" panose="05000000000000000000" pitchFamily="2" charset="2"/>
              <a:buNone/>
            </a:pPr>
            <a:endParaRPr lang="pt-BR" altLang="pt-BR" sz="2800" b="1" dirty="0" smtClean="0"/>
          </a:p>
          <a:p>
            <a:pPr eaLnBrk="1" hangingPunct="1">
              <a:lnSpc>
                <a:spcPct val="80000"/>
              </a:lnSpc>
            </a:pPr>
            <a:r>
              <a:rPr lang="pt-BR" altLang="pt-BR" sz="2800" b="1" dirty="0" smtClean="0"/>
              <a:t>Atributo composto:</a:t>
            </a:r>
            <a:r>
              <a:rPr lang="pt-BR" altLang="pt-BR" sz="2800" dirty="0" smtClean="0"/>
              <a:t> pode ser dividido em partes, isto é, em outros atributos</a:t>
            </a:r>
          </a:p>
          <a:p>
            <a:pPr eaLnBrk="1" hangingPunct="1">
              <a:lnSpc>
                <a:spcPct val="80000"/>
              </a:lnSpc>
              <a:buFont typeface="Wingdings" panose="05000000000000000000" pitchFamily="2" charset="2"/>
              <a:buNone/>
            </a:pPr>
            <a:endParaRPr lang="pt-BR" altLang="pt-BR" sz="2800" b="1" dirty="0" smtClean="0"/>
          </a:p>
          <a:p>
            <a:pPr eaLnBrk="1" hangingPunct="1">
              <a:lnSpc>
                <a:spcPct val="80000"/>
              </a:lnSpc>
            </a:pPr>
            <a:r>
              <a:rPr lang="pt-BR" altLang="pt-BR" sz="2800" b="1" dirty="0" smtClean="0"/>
              <a:t>Exemplo</a:t>
            </a:r>
            <a:r>
              <a:rPr lang="pt-BR" altLang="pt-BR" sz="2800" dirty="0" smtClean="0"/>
              <a:t>: </a:t>
            </a:r>
            <a:r>
              <a:rPr lang="pt-BR" altLang="pt-BR" sz="2800" dirty="0" err="1" smtClean="0"/>
              <a:t>nome_cliente</a:t>
            </a:r>
            <a:r>
              <a:rPr lang="pt-BR" altLang="pt-BR" sz="2800" dirty="0" smtClean="0"/>
              <a:t> pode ser estruturado em prenome, </a:t>
            </a:r>
            <a:r>
              <a:rPr lang="pt-BR" altLang="pt-BR" sz="2800" dirty="0" err="1" smtClean="0"/>
              <a:t>nome_intermediário</a:t>
            </a:r>
            <a:r>
              <a:rPr lang="pt-BR" altLang="pt-BR" sz="2800" dirty="0" smtClean="0"/>
              <a:t> e sobrenome</a:t>
            </a:r>
          </a:p>
          <a:p>
            <a:pPr eaLnBrk="1" hangingPunct="1">
              <a:lnSpc>
                <a:spcPct val="80000"/>
              </a:lnSpc>
              <a:buFont typeface="Wingdings" panose="05000000000000000000" pitchFamily="2" charset="2"/>
              <a:buNone/>
            </a:pPr>
            <a:endParaRPr lang="pt-BR" altLang="pt-BR" sz="2800" dirty="0" smtClean="0"/>
          </a:p>
        </p:txBody>
      </p:sp>
    </p:spTree>
    <p:extLst>
      <p:ext uri="{BB962C8B-B14F-4D97-AF65-F5344CB8AC3E}">
        <p14:creationId xmlns:p14="http://schemas.microsoft.com/office/powerpoint/2010/main" val="232556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2"/>
          <p:cNvSpPr>
            <a:spLocks noGrp="1" noChangeArrowheads="1"/>
          </p:cNvSpPr>
          <p:nvPr>
            <p:ph type="title"/>
          </p:nvPr>
        </p:nvSpPr>
        <p:spPr/>
        <p:txBody>
          <a:bodyPr>
            <a:normAutofit fontScale="90000"/>
          </a:bodyPr>
          <a:lstStyle/>
          <a:p>
            <a:pPr eaLnBrk="1" hangingPunct="1"/>
            <a:r>
              <a:rPr lang="pt-BR" altLang="pt-BR" smtClean="0"/>
              <a:t>Atributos simples ou compostos</a:t>
            </a:r>
          </a:p>
        </p:txBody>
      </p:sp>
      <p:sp>
        <p:nvSpPr>
          <p:cNvPr id="80900" name="Rectangle 3"/>
          <p:cNvSpPr>
            <a:spLocks noGrp="1" noChangeArrowheads="1"/>
          </p:cNvSpPr>
          <p:nvPr>
            <p:ph type="body" idx="1"/>
          </p:nvPr>
        </p:nvSpPr>
        <p:spPr>
          <a:xfrm>
            <a:off x="457200" y="1916113"/>
            <a:ext cx="8229600" cy="4543425"/>
          </a:xfrm>
        </p:spPr>
        <p:txBody>
          <a:bodyPr/>
          <a:lstStyle/>
          <a:p>
            <a:pPr eaLnBrk="1" hangingPunct="1">
              <a:lnSpc>
                <a:spcPct val="80000"/>
              </a:lnSpc>
            </a:pPr>
            <a:r>
              <a:rPr lang="pt-BR" altLang="pt-BR" sz="2800" b="1" dirty="0" smtClean="0"/>
              <a:t>Exemplo Clássico</a:t>
            </a:r>
            <a:r>
              <a:rPr lang="pt-BR" altLang="pt-BR" sz="2800" dirty="0" smtClean="0"/>
              <a:t>: Endereço</a:t>
            </a:r>
            <a:endParaRPr lang="pt-BR" altLang="pt-BR" sz="2800" dirty="0" smtClean="0"/>
          </a:p>
        </p:txBody>
      </p:sp>
    </p:spTree>
    <p:extLst>
      <p:ext uri="{BB962C8B-B14F-4D97-AF65-F5344CB8AC3E}">
        <p14:creationId xmlns:p14="http://schemas.microsoft.com/office/powerpoint/2010/main" val="36275281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2"/>
          <p:cNvSpPr>
            <a:spLocks noGrp="1" noChangeArrowheads="1"/>
          </p:cNvSpPr>
          <p:nvPr>
            <p:ph type="title"/>
          </p:nvPr>
        </p:nvSpPr>
        <p:spPr/>
        <p:txBody>
          <a:bodyPr>
            <a:normAutofit fontScale="90000"/>
          </a:bodyPr>
          <a:lstStyle/>
          <a:p>
            <a:pPr eaLnBrk="1" hangingPunct="1"/>
            <a:r>
              <a:rPr lang="pt-BR" altLang="pt-BR" sz="4000" smtClean="0"/>
              <a:t>Atributos monovalorados ou multivalorados</a:t>
            </a:r>
          </a:p>
        </p:txBody>
      </p:sp>
      <p:sp>
        <p:nvSpPr>
          <p:cNvPr id="81924" name="Rectangle 3"/>
          <p:cNvSpPr>
            <a:spLocks noGrp="1" noChangeArrowheads="1"/>
          </p:cNvSpPr>
          <p:nvPr>
            <p:ph type="body" idx="1"/>
          </p:nvPr>
        </p:nvSpPr>
        <p:spPr>
          <a:xfrm>
            <a:off x="539750" y="2205038"/>
            <a:ext cx="8229600" cy="3886200"/>
          </a:xfrm>
        </p:spPr>
        <p:txBody>
          <a:bodyPr/>
          <a:lstStyle/>
          <a:p>
            <a:pPr eaLnBrk="1" hangingPunct="1">
              <a:lnSpc>
                <a:spcPct val="80000"/>
              </a:lnSpc>
            </a:pPr>
            <a:r>
              <a:rPr lang="pt-BR" altLang="pt-BR" sz="2800" smtClean="0"/>
              <a:t>Atributos que assumem um único valor são chamados </a:t>
            </a:r>
            <a:r>
              <a:rPr lang="pt-BR" altLang="pt-BR" sz="2800" b="1" smtClean="0"/>
              <a:t>monovalorados</a:t>
            </a:r>
          </a:p>
          <a:p>
            <a:pPr eaLnBrk="1" hangingPunct="1">
              <a:lnSpc>
                <a:spcPct val="80000"/>
              </a:lnSpc>
              <a:buFont typeface="Wingdings" panose="05000000000000000000" pitchFamily="2" charset="2"/>
              <a:buNone/>
            </a:pPr>
            <a:endParaRPr lang="pt-BR" altLang="pt-BR" sz="2800" smtClean="0"/>
          </a:p>
          <a:p>
            <a:pPr eaLnBrk="1" hangingPunct="1">
              <a:lnSpc>
                <a:spcPct val="80000"/>
              </a:lnSpc>
            </a:pPr>
            <a:r>
              <a:rPr lang="pt-BR" altLang="pt-BR" sz="2800" smtClean="0"/>
              <a:t>Instâncias onde um atributo possui um conjunto de valores para uma única entidade são chamados </a:t>
            </a:r>
            <a:r>
              <a:rPr lang="pt-BR" altLang="pt-BR" sz="2800" b="1" smtClean="0"/>
              <a:t>multivalorados</a:t>
            </a:r>
          </a:p>
          <a:p>
            <a:pPr eaLnBrk="1" hangingPunct="1">
              <a:lnSpc>
                <a:spcPct val="80000"/>
              </a:lnSpc>
              <a:buFont typeface="Wingdings" panose="05000000000000000000" pitchFamily="2" charset="2"/>
              <a:buNone/>
            </a:pPr>
            <a:r>
              <a:rPr lang="pt-BR" altLang="pt-BR" sz="2800" smtClean="0"/>
              <a:t> </a:t>
            </a:r>
          </a:p>
          <a:p>
            <a:pPr eaLnBrk="1" hangingPunct="1">
              <a:lnSpc>
                <a:spcPct val="80000"/>
              </a:lnSpc>
            </a:pPr>
            <a:r>
              <a:rPr lang="pt-BR" altLang="pt-BR" sz="2800" smtClean="0"/>
              <a:t>Um </a:t>
            </a:r>
            <a:r>
              <a:rPr lang="pt-BR" altLang="pt-BR" sz="2800" b="1" smtClean="0"/>
              <a:t>atributo multivalorado</a:t>
            </a:r>
            <a:r>
              <a:rPr lang="pt-BR" altLang="pt-BR" sz="2800" smtClean="0"/>
              <a:t> é representado no diagrama E-R por uma </a:t>
            </a:r>
            <a:r>
              <a:rPr lang="pt-BR" altLang="pt-BR" sz="2800" b="1" smtClean="0"/>
              <a:t>elipse dupla</a:t>
            </a:r>
            <a:endParaRPr lang="pt-BR" altLang="pt-BR" sz="2800" smtClean="0"/>
          </a:p>
        </p:txBody>
      </p:sp>
    </p:spTree>
    <p:extLst>
      <p:ext uri="{BB962C8B-B14F-4D97-AF65-F5344CB8AC3E}">
        <p14:creationId xmlns:p14="http://schemas.microsoft.com/office/powerpoint/2010/main" val="34498429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2"/>
          <p:cNvSpPr>
            <a:spLocks noGrp="1" noChangeArrowheads="1"/>
          </p:cNvSpPr>
          <p:nvPr>
            <p:ph type="title"/>
          </p:nvPr>
        </p:nvSpPr>
        <p:spPr/>
        <p:txBody>
          <a:bodyPr>
            <a:normAutofit fontScale="90000"/>
          </a:bodyPr>
          <a:lstStyle/>
          <a:p>
            <a:pPr eaLnBrk="1" hangingPunct="1"/>
            <a:r>
              <a:rPr lang="pt-BR" altLang="pt-BR" sz="4000" smtClean="0"/>
              <a:t>Atributos monovalorados ou multivalorados</a:t>
            </a:r>
          </a:p>
        </p:txBody>
      </p:sp>
      <p:sp>
        <p:nvSpPr>
          <p:cNvPr id="81924" name="Rectangle 3"/>
          <p:cNvSpPr>
            <a:spLocks noGrp="1" noChangeArrowheads="1"/>
          </p:cNvSpPr>
          <p:nvPr>
            <p:ph type="body" idx="1"/>
          </p:nvPr>
        </p:nvSpPr>
        <p:spPr>
          <a:xfrm>
            <a:off x="539750" y="2205038"/>
            <a:ext cx="8229600" cy="3886200"/>
          </a:xfrm>
        </p:spPr>
        <p:txBody>
          <a:bodyPr/>
          <a:lstStyle/>
          <a:p>
            <a:pPr>
              <a:lnSpc>
                <a:spcPct val="80000"/>
              </a:lnSpc>
            </a:pPr>
            <a:r>
              <a:rPr lang="pt-BR" altLang="pt-BR" sz="2800" b="1" dirty="0"/>
              <a:t>Exemplo Clássico</a:t>
            </a:r>
            <a:r>
              <a:rPr lang="pt-BR" altLang="pt-BR" sz="2800" dirty="0"/>
              <a:t>: </a:t>
            </a:r>
            <a:r>
              <a:rPr lang="pt-BR" altLang="pt-BR" sz="2800" dirty="0" smtClean="0"/>
              <a:t>Telefone</a:t>
            </a:r>
            <a:endParaRPr lang="pt-BR" altLang="pt-BR" sz="2800" dirty="0"/>
          </a:p>
        </p:txBody>
      </p:sp>
    </p:spTree>
    <p:extLst>
      <p:ext uri="{BB962C8B-B14F-4D97-AF65-F5344CB8AC3E}">
        <p14:creationId xmlns:p14="http://schemas.microsoft.com/office/powerpoint/2010/main" val="28383307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2"/>
          <p:cNvSpPr>
            <a:spLocks noGrp="1" noChangeArrowheads="1"/>
          </p:cNvSpPr>
          <p:nvPr>
            <p:ph type="title"/>
          </p:nvPr>
        </p:nvSpPr>
        <p:spPr/>
        <p:txBody>
          <a:bodyPr>
            <a:normAutofit fontScale="90000"/>
          </a:bodyPr>
          <a:lstStyle/>
          <a:p>
            <a:pPr eaLnBrk="1" hangingPunct="1"/>
            <a:r>
              <a:rPr lang="pt-BR" altLang="pt-BR" sz="4000" smtClean="0"/>
              <a:t>Atributos monovalorados ou multivalorados</a:t>
            </a:r>
          </a:p>
        </p:txBody>
      </p:sp>
      <p:sp>
        <p:nvSpPr>
          <p:cNvPr id="82948" name="Rectangle 3"/>
          <p:cNvSpPr>
            <a:spLocks noGrp="1" noChangeArrowheads="1"/>
          </p:cNvSpPr>
          <p:nvPr>
            <p:ph type="body" idx="1"/>
          </p:nvPr>
        </p:nvSpPr>
        <p:spPr>
          <a:xfrm>
            <a:off x="323850" y="1989138"/>
            <a:ext cx="8686800" cy="1152525"/>
          </a:xfrm>
        </p:spPr>
        <p:txBody>
          <a:bodyPr/>
          <a:lstStyle/>
          <a:p>
            <a:pPr eaLnBrk="1" hangingPunct="1"/>
            <a:r>
              <a:rPr lang="pt-BR" altLang="pt-BR" b="1" smtClean="0"/>
              <a:t>Exemplo</a:t>
            </a:r>
            <a:r>
              <a:rPr lang="pt-BR" altLang="pt-BR" smtClean="0"/>
              <a:t>: Conjunto de entidades </a:t>
            </a:r>
            <a:r>
              <a:rPr lang="pt-BR" altLang="pt-BR" i="1" smtClean="0"/>
              <a:t>empregado </a:t>
            </a:r>
            <a:r>
              <a:rPr lang="pt-BR" altLang="pt-BR" smtClean="0"/>
              <a:t>e o atributo nome_dependente</a:t>
            </a:r>
          </a:p>
        </p:txBody>
      </p:sp>
      <p:pic>
        <p:nvPicPr>
          <p:cNvPr id="82949"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3429000"/>
            <a:ext cx="6553200"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93229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2"/>
          <p:cNvSpPr>
            <a:spLocks noGrp="1" noChangeArrowheads="1"/>
          </p:cNvSpPr>
          <p:nvPr>
            <p:ph type="title"/>
          </p:nvPr>
        </p:nvSpPr>
        <p:spPr/>
        <p:txBody>
          <a:bodyPr>
            <a:normAutofit fontScale="90000"/>
          </a:bodyPr>
          <a:lstStyle/>
          <a:p>
            <a:pPr eaLnBrk="1" hangingPunct="1"/>
            <a:r>
              <a:rPr lang="pt-BR" altLang="pt-BR" sz="4000" smtClean="0"/>
              <a:t>Outras formas de representação de Atributos </a:t>
            </a:r>
          </a:p>
        </p:txBody>
      </p:sp>
      <p:sp>
        <p:nvSpPr>
          <p:cNvPr id="83972" name="Rectangle 3"/>
          <p:cNvSpPr>
            <a:spLocks noGrp="1" noChangeArrowheads="1"/>
          </p:cNvSpPr>
          <p:nvPr>
            <p:ph type="body" idx="1"/>
          </p:nvPr>
        </p:nvSpPr>
        <p:spPr>
          <a:xfrm>
            <a:off x="323850" y="1989138"/>
            <a:ext cx="8686800" cy="1591189"/>
          </a:xfrm>
        </p:spPr>
        <p:txBody>
          <a:bodyPr>
            <a:normAutofit/>
          </a:bodyPr>
          <a:lstStyle/>
          <a:p>
            <a:pPr lvl="1"/>
            <a:r>
              <a:rPr lang="en-US" altLang="pt-BR" dirty="0" err="1" smtClean="0"/>
              <a:t>Endereço</a:t>
            </a:r>
            <a:r>
              <a:rPr lang="en-US" altLang="pt-BR" dirty="0" smtClean="0"/>
              <a:t> </a:t>
            </a:r>
            <a:r>
              <a:rPr lang="en-US" altLang="pt-BR" dirty="0" smtClean="0">
                <a:sym typeface="Wingdings" panose="05000000000000000000" pitchFamily="2" charset="2"/>
              </a:rPr>
              <a:t> </a:t>
            </a:r>
            <a:r>
              <a:rPr lang="en-US" altLang="pt-BR" dirty="0" err="1" smtClean="0">
                <a:sym typeface="Wingdings" panose="05000000000000000000" pitchFamily="2" charset="2"/>
              </a:rPr>
              <a:t>Atributo</a:t>
            </a:r>
            <a:r>
              <a:rPr lang="en-US" altLang="pt-BR" dirty="0" smtClean="0">
                <a:sym typeface="Wingdings" panose="05000000000000000000" pitchFamily="2" charset="2"/>
              </a:rPr>
              <a:t> </a:t>
            </a:r>
            <a:r>
              <a:rPr lang="en-US" altLang="pt-BR" dirty="0" err="1" smtClean="0">
                <a:sym typeface="Wingdings" panose="05000000000000000000" pitchFamily="2" charset="2"/>
              </a:rPr>
              <a:t>composto</a:t>
            </a:r>
            <a:endParaRPr lang="en-US" altLang="pt-BR" dirty="0" smtClean="0">
              <a:sym typeface="Wingdings" panose="05000000000000000000" pitchFamily="2" charset="2"/>
            </a:endParaRPr>
          </a:p>
          <a:p>
            <a:pPr lvl="1"/>
            <a:r>
              <a:rPr lang="en-US" altLang="pt-BR" dirty="0" err="1" smtClean="0">
                <a:sym typeface="Wingdings" panose="05000000000000000000" pitchFamily="2" charset="2"/>
              </a:rPr>
              <a:t>TelefonesContato</a:t>
            </a:r>
            <a:r>
              <a:rPr lang="en-US" altLang="pt-BR" dirty="0" smtClean="0">
                <a:sym typeface="Wingdings" panose="05000000000000000000" pitchFamily="2" charset="2"/>
              </a:rPr>
              <a:t>  </a:t>
            </a:r>
            <a:r>
              <a:rPr lang="en-US" altLang="pt-BR" dirty="0" err="1" smtClean="0">
                <a:sym typeface="Wingdings" panose="05000000000000000000" pitchFamily="2" charset="2"/>
              </a:rPr>
              <a:t>Atributo</a:t>
            </a:r>
            <a:r>
              <a:rPr lang="en-US" altLang="pt-BR" dirty="0" smtClean="0">
                <a:sym typeface="Wingdings" panose="05000000000000000000" pitchFamily="2" charset="2"/>
              </a:rPr>
              <a:t> </a:t>
            </a:r>
            <a:r>
              <a:rPr lang="en-US" altLang="pt-BR" dirty="0" err="1" smtClean="0">
                <a:sym typeface="Wingdings" panose="05000000000000000000" pitchFamily="2" charset="2"/>
              </a:rPr>
              <a:t>Multivalorado</a:t>
            </a:r>
            <a:endParaRPr lang="en-US" altLang="pt-BR" dirty="0" smtClean="0">
              <a:sym typeface="Wingdings" panose="05000000000000000000" pitchFamily="2" charset="2"/>
            </a:endParaRPr>
          </a:p>
          <a:p>
            <a:pPr lvl="1"/>
            <a:r>
              <a:rPr lang="en-US" altLang="pt-BR" dirty="0" smtClean="0">
                <a:sym typeface="Wingdings" panose="05000000000000000000" pitchFamily="2" charset="2"/>
              </a:rPr>
              <a:t>CNH  </a:t>
            </a:r>
            <a:r>
              <a:rPr lang="en-US" altLang="pt-BR" dirty="0" err="1" smtClean="0">
                <a:sym typeface="Wingdings" panose="05000000000000000000" pitchFamily="2" charset="2"/>
              </a:rPr>
              <a:t>Atributo</a:t>
            </a:r>
            <a:r>
              <a:rPr lang="en-US" altLang="pt-BR" dirty="0" smtClean="0">
                <a:sym typeface="Wingdings" panose="05000000000000000000" pitchFamily="2" charset="2"/>
              </a:rPr>
              <a:t> </a:t>
            </a:r>
            <a:r>
              <a:rPr lang="en-US" altLang="pt-BR" dirty="0" err="1" smtClean="0">
                <a:sym typeface="Wingdings" panose="05000000000000000000" pitchFamily="2" charset="2"/>
              </a:rPr>
              <a:t>Opcional</a:t>
            </a:r>
            <a:endParaRPr lang="pt-BR" altLang="pt-BR" dirty="0" smtClean="0"/>
          </a:p>
        </p:txBody>
      </p:sp>
      <p:pic>
        <p:nvPicPr>
          <p:cNvPr id="8397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3933825"/>
            <a:ext cx="5688013" cy="256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41025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2"/>
          <p:cNvSpPr>
            <a:spLocks noGrp="1" noChangeArrowheads="1"/>
          </p:cNvSpPr>
          <p:nvPr>
            <p:ph type="title"/>
          </p:nvPr>
        </p:nvSpPr>
        <p:spPr/>
        <p:txBody>
          <a:bodyPr>
            <a:normAutofit fontScale="90000"/>
          </a:bodyPr>
          <a:lstStyle/>
          <a:p>
            <a:pPr eaLnBrk="1" hangingPunct="1"/>
            <a:r>
              <a:rPr lang="pt-BR" altLang="pt-BR" sz="4000" smtClean="0"/>
              <a:t>Outras formas de representação de Atributos </a:t>
            </a:r>
          </a:p>
        </p:txBody>
      </p:sp>
      <p:sp>
        <p:nvSpPr>
          <p:cNvPr id="83972" name="Rectangle 3"/>
          <p:cNvSpPr>
            <a:spLocks noGrp="1" noChangeArrowheads="1"/>
          </p:cNvSpPr>
          <p:nvPr>
            <p:ph type="body" idx="1"/>
          </p:nvPr>
        </p:nvSpPr>
        <p:spPr>
          <a:xfrm>
            <a:off x="323850" y="1989138"/>
            <a:ext cx="8686800" cy="1591189"/>
          </a:xfrm>
        </p:spPr>
        <p:txBody>
          <a:bodyPr>
            <a:normAutofit/>
          </a:bodyPr>
          <a:lstStyle/>
          <a:p>
            <a:pPr lvl="1"/>
            <a:r>
              <a:rPr lang="en-US" altLang="pt-BR" dirty="0" err="1" smtClean="0"/>
              <a:t>Esse</a:t>
            </a:r>
            <a:r>
              <a:rPr lang="en-US" altLang="pt-BR" dirty="0" smtClean="0"/>
              <a:t> </a:t>
            </a:r>
            <a:r>
              <a:rPr lang="en-US" altLang="pt-BR" dirty="0" err="1" smtClean="0"/>
              <a:t>padrão</a:t>
            </a:r>
            <a:r>
              <a:rPr lang="en-US" altLang="pt-BR" dirty="0" smtClean="0"/>
              <a:t> (</a:t>
            </a:r>
            <a:r>
              <a:rPr lang="en-US" altLang="pt-BR" dirty="0" err="1" smtClean="0"/>
              <a:t>min,max</a:t>
            </a:r>
            <a:r>
              <a:rPr lang="en-US" altLang="pt-BR" dirty="0" smtClean="0"/>
              <a:t>) </a:t>
            </a:r>
            <a:r>
              <a:rPr lang="en-US" altLang="pt-BR" dirty="0" err="1" smtClean="0"/>
              <a:t>não</a:t>
            </a:r>
            <a:r>
              <a:rPr lang="en-US" altLang="pt-BR" dirty="0" smtClean="0"/>
              <a:t> é o que </a:t>
            </a:r>
            <a:r>
              <a:rPr lang="en-US" altLang="pt-BR" dirty="0" err="1" smtClean="0"/>
              <a:t>eu</a:t>
            </a:r>
            <a:r>
              <a:rPr lang="en-US" altLang="pt-BR" dirty="0" smtClean="0"/>
              <a:t> </a:t>
            </a:r>
            <a:r>
              <a:rPr lang="en-US" altLang="pt-BR" dirty="0" err="1" smtClean="0"/>
              <a:t>uso</a:t>
            </a:r>
            <a:r>
              <a:rPr lang="en-US" altLang="pt-BR" dirty="0" smtClean="0"/>
              <a:t>, mas é </a:t>
            </a:r>
            <a:r>
              <a:rPr lang="en-US" altLang="pt-BR" dirty="0" err="1" smtClean="0"/>
              <a:t>importante</a:t>
            </a:r>
            <a:r>
              <a:rPr lang="en-US" altLang="pt-BR" dirty="0" smtClean="0"/>
              <a:t> saber que </a:t>
            </a:r>
            <a:r>
              <a:rPr lang="en-US" altLang="pt-BR" dirty="0" err="1" smtClean="0"/>
              <a:t>existe</a:t>
            </a:r>
            <a:r>
              <a:rPr lang="en-US" altLang="pt-BR" dirty="0" smtClean="0"/>
              <a:t>, </a:t>
            </a:r>
            <a:r>
              <a:rPr lang="en-US" altLang="pt-BR" dirty="0" err="1" smtClean="0"/>
              <a:t>já</a:t>
            </a:r>
            <a:r>
              <a:rPr lang="en-US" altLang="pt-BR" dirty="0" smtClean="0"/>
              <a:t> que </a:t>
            </a:r>
            <a:r>
              <a:rPr lang="en-US" altLang="pt-BR" dirty="0" err="1" smtClean="0"/>
              <a:t>aparece</a:t>
            </a:r>
            <a:r>
              <a:rPr lang="en-US" altLang="pt-BR" dirty="0" smtClean="0"/>
              <a:t> </a:t>
            </a:r>
            <a:r>
              <a:rPr lang="en-US" altLang="pt-BR" dirty="0" err="1" smtClean="0"/>
              <a:t>em</a:t>
            </a:r>
            <a:r>
              <a:rPr lang="en-US" altLang="pt-BR" dirty="0" smtClean="0"/>
              <a:t> </a:t>
            </a:r>
            <a:r>
              <a:rPr lang="en-US" altLang="pt-BR" dirty="0" err="1" smtClean="0"/>
              <a:t>provas</a:t>
            </a:r>
            <a:r>
              <a:rPr lang="en-US" altLang="pt-BR" dirty="0" smtClean="0"/>
              <a:t>/</a:t>
            </a:r>
            <a:r>
              <a:rPr lang="en-US" altLang="pt-BR" dirty="0" err="1" smtClean="0"/>
              <a:t>concurso</a:t>
            </a:r>
            <a:r>
              <a:rPr lang="en-US" altLang="pt-BR" dirty="0" err="1" smtClean="0"/>
              <a:t>s</a:t>
            </a:r>
            <a:r>
              <a:rPr lang="en-US" altLang="pt-BR" dirty="0" smtClean="0"/>
              <a:t> e é o </a:t>
            </a:r>
            <a:r>
              <a:rPr lang="en-US" altLang="pt-BR" dirty="0" err="1" smtClean="0"/>
              <a:t>utilizado</a:t>
            </a:r>
            <a:r>
              <a:rPr lang="en-US" altLang="pt-BR" dirty="0" smtClean="0"/>
              <a:t> </a:t>
            </a:r>
            <a:r>
              <a:rPr lang="en-US" altLang="pt-BR" dirty="0" err="1" smtClean="0"/>
              <a:t>em</a:t>
            </a:r>
            <a:r>
              <a:rPr lang="en-US" altLang="pt-BR" dirty="0" smtClean="0"/>
              <a:t> </a:t>
            </a:r>
            <a:r>
              <a:rPr lang="en-US" altLang="pt-BR" dirty="0" err="1" smtClean="0"/>
              <a:t>alguns</a:t>
            </a:r>
            <a:r>
              <a:rPr lang="en-US" altLang="pt-BR" dirty="0" smtClean="0"/>
              <a:t> </a:t>
            </a:r>
            <a:r>
              <a:rPr lang="en-US" altLang="pt-BR" dirty="0" err="1" smtClean="0"/>
              <a:t>softwares</a:t>
            </a:r>
            <a:endParaRPr lang="pt-BR" altLang="pt-BR" dirty="0" smtClean="0"/>
          </a:p>
        </p:txBody>
      </p:sp>
    </p:spTree>
    <p:extLst>
      <p:ext uri="{BB962C8B-B14F-4D97-AF65-F5344CB8AC3E}">
        <p14:creationId xmlns:p14="http://schemas.microsoft.com/office/powerpoint/2010/main" val="30761521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572008" y="2628700"/>
            <a:ext cx="5363571" cy="2091689"/>
          </a:xfrm>
        </p:spPr>
        <p:txBody>
          <a:bodyPr>
            <a:normAutofit/>
          </a:bodyPr>
          <a:lstStyle/>
          <a:p>
            <a:pPr algn="ctr"/>
            <a:r>
              <a:rPr lang="pt-BR" b="1" dirty="0" smtClean="0"/>
              <a:t>REVISÃO</a:t>
            </a:r>
            <a:r>
              <a:rPr lang="pt-BR" b="1" dirty="0" smtClean="0">
                <a:latin typeface="Arial" panose="020B0604020202020204" pitchFamily="34" charset="0"/>
                <a:cs typeface="Arial" panose="020B0604020202020204" pitchFamily="34" charset="0"/>
              </a:rPr>
              <a:t/>
            </a:r>
            <a:br>
              <a:rPr lang="pt-BR" b="1" dirty="0" smtClean="0">
                <a:latin typeface="Arial" panose="020B0604020202020204" pitchFamily="34" charset="0"/>
                <a:cs typeface="Arial" panose="020B0604020202020204" pitchFamily="34" charset="0"/>
              </a:rPr>
            </a:br>
            <a:endParaRPr lang="pt-BR"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300012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2"/>
          <p:cNvSpPr>
            <a:spLocks noGrp="1" noChangeArrowheads="1"/>
          </p:cNvSpPr>
          <p:nvPr>
            <p:ph type="title"/>
          </p:nvPr>
        </p:nvSpPr>
        <p:spPr/>
        <p:txBody>
          <a:bodyPr>
            <a:normAutofit fontScale="90000"/>
          </a:bodyPr>
          <a:lstStyle/>
          <a:p>
            <a:pPr eaLnBrk="1" hangingPunct="1"/>
            <a:r>
              <a:rPr lang="pt-BR" altLang="pt-BR" smtClean="0"/>
              <a:t>Atributos derivados</a:t>
            </a:r>
          </a:p>
        </p:txBody>
      </p:sp>
      <p:sp>
        <p:nvSpPr>
          <p:cNvPr id="86020" name="Rectangle 3"/>
          <p:cNvSpPr>
            <a:spLocks noGrp="1" noChangeArrowheads="1"/>
          </p:cNvSpPr>
          <p:nvPr>
            <p:ph type="body" idx="1"/>
          </p:nvPr>
        </p:nvSpPr>
        <p:spPr>
          <a:xfrm>
            <a:off x="457200" y="1545465"/>
            <a:ext cx="8229600" cy="4691823"/>
          </a:xfrm>
        </p:spPr>
        <p:txBody>
          <a:bodyPr>
            <a:normAutofit/>
          </a:bodyPr>
          <a:lstStyle/>
          <a:p>
            <a:pPr lvl="1">
              <a:lnSpc>
                <a:spcPct val="90000"/>
              </a:lnSpc>
            </a:pPr>
            <a:r>
              <a:rPr lang="pt-BR" altLang="pt-BR" sz="2400" dirty="0" smtClean="0"/>
              <a:t>O valor deste tipo de atributo pode ser </a:t>
            </a:r>
            <a:r>
              <a:rPr lang="pt-BR" altLang="pt-BR" sz="2400" b="1" dirty="0" smtClean="0"/>
              <a:t>derivado de outros atributos </a:t>
            </a:r>
            <a:r>
              <a:rPr lang="pt-BR" altLang="pt-BR" sz="2400" dirty="0" smtClean="0"/>
              <a:t>ou </a:t>
            </a:r>
            <a:r>
              <a:rPr lang="pt-BR" altLang="pt-BR" sz="2400" b="1" dirty="0" smtClean="0"/>
              <a:t>entidades </a:t>
            </a:r>
            <a:r>
              <a:rPr lang="pt-BR" altLang="pt-BR" sz="2400" dirty="0" smtClean="0"/>
              <a:t>a ele relacionados</a:t>
            </a:r>
          </a:p>
          <a:p>
            <a:pPr eaLnBrk="1" hangingPunct="1">
              <a:lnSpc>
                <a:spcPct val="90000"/>
              </a:lnSpc>
              <a:buFont typeface="Wingdings" panose="05000000000000000000" pitchFamily="2" charset="2"/>
              <a:buNone/>
            </a:pPr>
            <a:r>
              <a:rPr lang="pt-BR" altLang="pt-BR" sz="2800" dirty="0" smtClean="0"/>
              <a:t> </a:t>
            </a:r>
            <a:endParaRPr lang="pt-BR" altLang="pt-BR" sz="2800" b="1" dirty="0" smtClean="0"/>
          </a:p>
          <a:p>
            <a:pPr lvl="1">
              <a:lnSpc>
                <a:spcPct val="90000"/>
              </a:lnSpc>
            </a:pPr>
            <a:r>
              <a:rPr lang="pt-BR" altLang="pt-BR" sz="2400" b="1" dirty="0" smtClean="0"/>
              <a:t>Exemplo</a:t>
            </a:r>
            <a:r>
              <a:rPr lang="pt-BR" altLang="pt-BR" sz="2400" dirty="0" smtClean="0"/>
              <a:t>: o conjunto de entidades </a:t>
            </a:r>
            <a:r>
              <a:rPr lang="pt-BR" altLang="pt-BR" sz="2400" i="1" dirty="0" smtClean="0"/>
              <a:t>cliente </a:t>
            </a:r>
            <a:r>
              <a:rPr lang="pt-BR" altLang="pt-BR" sz="2400" dirty="0" smtClean="0"/>
              <a:t>não possui o atributo </a:t>
            </a:r>
            <a:r>
              <a:rPr lang="pt-BR" altLang="pt-BR" sz="2400" dirty="0" err="1" smtClean="0"/>
              <a:t>idade_cliente</a:t>
            </a:r>
            <a:r>
              <a:rPr lang="pt-BR" altLang="pt-BR" sz="2400" dirty="0" smtClean="0"/>
              <a:t> </a:t>
            </a:r>
          </a:p>
          <a:p>
            <a:pPr lvl="2">
              <a:lnSpc>
                <a:spcPct val="90000"/>
              </a:lnSpc>
            </a:pPr>
            <a:r>
              <a:rPr lang="pt-BR" altLang="pt-BR" sz="2000" dirty="0" smtClean="0"/>
              <a:t>podemos derivar o valor deste atributo através de cálculos utilizando o atributo </a:t>
            </a:r>
            <a:r>
              <a:rPr lang="pt-BR" altLang="pt-BR" sz="2000" dirty="0" err="1" smtClean="0"/>
              <a:t>data_nascimento_cliente</a:t>
            </a:r>
            <a:r>
              <a:rPr lang="pt-BR" altLang="pt-BR" sz="2000" dirty="0" smtClean="0"/>
              <a:t> </a:t>
            </a:r>
          </a:p>
        </p:txBody>
      </p:sp>
    </p:spTree>
    <p:extLst>
      <p:ext uri="{BB962C8B-B14F-4D97-AF65-F5344CB8AC3E}">
        <p14:creationId xmlns:p14="http://schemas.microsoft.com/office/powerpoint/2010/main" val="26884215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2"/>
          <p:cNvSpPr>
            <a:spLocks noGrp="1" noChangeArrowheads="1"/>
          </p:cNvSpPr>
          <p:nvPr>
            <p:ph type="title"/>
          </p:nvPr>
        </p:nvSpPr>
        <p:spPr/>
        <p:txBody>
          <a:bodyPr>
            <a:normAutofit fontScale="90000"/>
          </a:bodyPr>
          <a:lstStyle/>
          <a:p>
            <a:pPr eaLnBrk="1" hangingPunct="1"/>
            <a:r>
              <a:rPr lang="pt-BR" altLang="pt-BR" smtClean="0"/>
              <a:t>Relacionamentos</a:t>
            </a:r>
          </a:p>
        </p:txBody>
      </p:sp>
      <p:sp>
        <p:nvSpPr>
          <p:cNvPr id="87044" name="Rectangle 3"/>
          <p:cNvSpPr>
            <a:spLocks noGrp="1" noChangeArrowheads="1"/>
          </p:cNvSpPr>
          <p:nvPr>
            <p:ph type="body" idx="1"/>
          </p:nvPr>
        </p:nvSpPr>
        <p:spPr>
          <a:xfrm>
            <a:off x="457200" y="1773238"/>
            <a:ext cx="8435975" cy="4895850"/>
          </a:xfrm>
        </p:spPr>
        <p:txBody>
          <a:bodyPr>
            <a:normAutofit/>
          </a:bodyPr>
          <a:lstStyle/>
          <a:p>
            <a:pPr lvl="1">
              <a:lnSpc>
                <a:spcPct val="90000"/>
              </a:lnSpc>
            </a:pPr>
            <a:r>
              <a:rPr lang="pt-BR" altLang="pt-BR" sz="2400" dirty="0" smtClean="0"/>
              <a:t>Um </a:t>
            </a:r>
            <a:r>
              <a:rPr lang="pt-BR" altLang="pt-BR" sz="2400" b="1" dirty="0" smtClean="0"/>
              <a:t>relacionamento </a:t>
            </a:r>
            <a:r>
              <a:rPr lang="pt-BR" altLang="pt-BR" sz="2400" dirty="0" smtClean="0"/>
              <a:t>é a </a:t>
            </a:r>
            <a:r>
              <a:rPr lang="pt-BR" altLang="pt-BR" sz="2400" b="1" dirty="0" smtClean="0"/>
              <a:t>associação </a:t>
            </a:r>
            <a:r>
              <a:rPr lang="pt-BR" altLang="pt-BR" sz="2400" dirty="0" smtClean="0"/>
              <a:t>entre uma ou várias </a:t>
            </a:r>
            <a:r>
              <a:rPr lang="pt-BR" altLang="pt-BR" sz="2400" b="1" dirty="0" smtClean="0"/>
              <a:t>entidades</a:t>
            </a:r>
            <a:endParaRPr lang="pt-BR" altLang="pt-BR" sz="2400" dirty="0" smtClean="0"/>
          </a:p>
          <a:p>
            <a:pPr eaLnBrk="1" hangingPunct="1">
              <a:lnSpc>
                <a:spcPct val="90000"/>
              </a:lnSpc>
            </a:pPr>
            <a:endParaRPr lang="pt-BR" altLang="pt-BR" sz="2800" dirty="0" smtClean="0"/>
          </a:p>
          <a:p>
            <a:pPr lvl="1">
              <a:lnSpc>
                <a:spcPct val="90000"/>
              </a:lnSpc>
            </a:pPr>
            <a:r>
              <a:rPr lang="pt-BR" altLang="pt-BR" sz="2400" dirty="0" smtClean="0"/>
              <a:t>Os </a:t>
            </a:r>
            <a:r>
              <a:rPr lang="pt-BR" altLang="pt-BR" sz="2400" dirty="0" smtClean="0"/>
              <a:t>nomes dos conjuntos de relacionamentos indicam uma </a:t>
            </a:r>
            <a:r>
              <a:rPr lang="pt-BR" altLang="pt-BR" sz="2400" b="1" dirty="0" smtClean="0"/>
              <a:t>ação </a:t>
            </a:r>
            <a:r>
              <a:rPr lang="pt-BR" altLang="pt-BR" sz="2400" dirty="0" smtClean="0"/>
              <a:t>ou </a:t>
            </a:r>
            <a:r>
              <a:rPr lang="pt-BR" altLang="pt-BR" sz="2400" b="1" dirty="0" smtClean="0"/>
              <a:t>papel</a:t>
            </a:r>
            <a:r>
              <a:rPr lang="pt-BR" altLang="pt-BR" sz="2400" dirty="0" smtClean="0"/>
              <a:t> que os conjuntos de entidades exercem</a:t>
            </a:r>
          </a:p>
        </p:txBody>
      </p:sp>
    </p:spTree>
    <p:extLst>
      <p:ext uri="{BB962C8B-B14F-4D97-AF65-F5344CB8AC3E}">
        <p14:creationId xmlns:p14="http://schemas.microsoft.com/office/powerpoint/2010/main" val="28813620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2"/>
          <p:cNvSpPr>
            <a:spLocks noGrp="1" noChangeArrowheads="1"/>
          </p:cNvSpPr>
          <p:nvPr>
            <p:ph type="title"/>
          </p:nvPr>
        </p:nvSpPr>
        <p:spPr>
          <a:xfrm>
            <a:off x="395288" y="188913"/>
            <a:ext cx="8229600" cy="1371600"/>
          </a:xfrm>
        </p:spPr>
        <p:txBody>
          <a:bodyPr/>
          <a:lstStyle/>
          <a:p>
            <a:pPr eaLnBrk="1" hangingPunct="1"/>
            <a:r>
              <a:rPr lang="pt-BR" altLang="pt-BR" smtClean="0"/>
              <a:t>Relacionamentos</a:t>
            </a:r>
          </a:p>
        </p:txBody>
      </p:sp>
      <p:sp>
        <p:nvSpPr>
          <p:cNvPr id="88068" name="Rectangle 3"/>
          <p:cNvSpPr>
            <a:spLocks noGrp="1" noChangeArrowheads="1"/>
          </p:cNvSpPr>
          <p:nvPr>
            <p:ph type="body" idx="1"/>
          </p:nvPr>
        </p:nvSpPr>
        <p:spPr>
          <a:xfrm>
            <a:off x="395288" y="1628775"/>
            <a:ext cx="8207375" cy="2879725"/>
          </a:xfrm>
        </p:spPr>
        <p:txBody>
          <a:bodyPr>
            <a:normAutofit/>
          </a:bodyPr>
          <a:lstStyle/>
          <a:p>
            <a:pPr lvl="1"/>
            <a:r>
              <a:rPr lang="pt-BR" altLang="pt-BR" sz="2400" dirty="0" smtClean="0"/>
              <a:t>Um </a:t>
            </a:r>
            <a:r>
              <a:rPr lang="pt-BR" altLang="pt-BR" sz="2400" b="1" dirty="0" smtClean="0"/>
              <a:t>conjunto de relacionamentos </a:t>
            </a:r>
            <a:r>
              <a:rPr lang="pt-BR" altLang="pt-BR" sz="2400" dirty="0" smtClean="0"/>
              <a:t>é representado no diagrama ER (DER) por um </a:t>
            </a:r>
            <a:r>
              <a:rPr lang="pt-BR" altLang="pt-BR" sz="2400" b="1" dirty="0" smtClean="0"/>
              <a:t>losango nomeado.</a:t>
            </a:r>
            <a:endParaRPr lang="pt-BR" altLang="pt-BR" sz="2400" dirty="0" smtClean="0"/>
          </a:p>
          <a:p>
            <a:pPr eaLnBrk="1" hangingPunct="1"/>
            <a:endParaRPr lang="pt-BR" altLang="pt-BR" sz="3200" dirty="0" smtClean="0"/>
          </a:p>
          <a:p>
            <a:pPr lvl="1"/>
            <a:r>
              <a:rPr lang="pt-BR" altLang="pt-BR" sz="2400" b="1" dirty="0" smtClean="0"/>
              <a:t>Linhas </a:t>
            </a:r>
            <a:r>
              <a:rPr lang="pt-BR" altLang="pt-BR" sz="2400" dirty="0" smtClean="0"/>
              <a:t>unem conjunto de entidades e conjunto de relacionamentos.</a:t>
            </a:r>
          </a:p>
        </p:txBody>
      </p:sp>
      <p:pic>
        <p:nvPicPr>
          <p:cNvPr id="88069"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4581525"/>
            <a:ext cx="5762625"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69875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2"/>
          <p:cNvSpPr>
            <a:spLocks noGrp="1" noChangeArrowheads="1"/>
          </p:cNvSpPr>
          <p:nvPr>
            <p:ph type="title"/>
          </p:nvPr>
        </p:nvSpPr>
        <p:spPr>
          <a:xfrm>
            <a:off x="395288" y="112713"/>
            <a:ext cx="8229600" cy="1371600"/>
          </a:xfrm>
        </p:spPr>
        <p:txBody>
          <a:bodyPr/>
          <a:lstStyle/>
          <a:p>
            <a:pPr eaLnBrk="1" hangingPunct="1"/>
            <a:r>
              <a:rPr lang="pt-BR" altLang="pt-BR" smtClean="0"/>
              <a:t>Relacionamentos</a:t>
            </a:r>
          </a:p>
        </p:txBody>
      </p:sp>
      <p:sp>
        <p:nvSpPr>
          <p:cNvPr id="89092" name="Rectangle 3"/>
          <p:cNvSpPr>
            <a:spLocks noGrp="1" noChangeArrowheads="1"/>
          </p:cNvSpPr>
          <p:nvPr>
            <p:ph type="body" idx="1"/>
          </p:nvPr>
        </p:nvSpPr>
        <p:spPr>
          <a:xfrm>
            <a:off x="323850" y="1484313"/>
            <a:ext cx="8207375" cy="792162"/>
          </a:xfrm>
        </p:spPr>
        <p:txBody>
          <a:bodyPr>
            <a:normAutofit/>
          </a:bodyPr>
          <a:lstStyle/>
          <a:p>
            <a:pPr lvl="1"/>
            <a:r>
              <a:rPr lang="pt-BR" altLang="pt-BR" sz="2400" dirty="0" smtClean="0"/>
              <a:t>Interpretação</a:t>
            </a:r>
          </a:p>
        </p:txBody>
      </p:sp>
      <p:pic>
        <p:nvPicPr>
          <p:cNvPr id="8909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8175" y="2276475"/>
            <a:ext cx="6056313"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122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2"/>
          <p:cNvSpPr>
            <a:spLocks noGrp="1" noChangeArrowheads="1"/>
          </p:cNvSpPr>
          <p:nvPr>
            <p:ph type="title"/>
          </p:nvPr>
        </p:nvSpPr>
        <p:spPr/>
        <p:txBody>
          <a:bodyPr>
            <a:normAutofit fontScale="90000"/>
          </a:bodyPr>
          <a:lstStyle/>
          <a:p>
            <a:pPr eaLnBrk="1" hangingPunct="1"/>
            <a:r>
              <a:rPr lang="pt-BR" altLang="pt-BR" smtClean="0"/>
              <a:t>Relacionamentos</a:t>
            </a:r>
          </a:p>
        </p:txBody>
      </p:sp>
      <p:sp>
        <p:nvSpPr>
          <p:cNvPr id="90116" name="Rectangle 3"/>
          <p:cNvSpPr>
            <a:spLocks noGrp="1" noChangeArrowheads="1"/>
          </p:cNvSpPr>
          <p:nvPr>
            <p:ph type="body" idx="1"/>
          </p:nvPr>
        </p:nvSpPr>
        <p:spPr>
          <a:xfrm>
            <a:off x="457200" y="1773238"/>
            <a:ext cx="8686800" cy="3103562"/>
          </a:xfrm>
        </p:spPr>
        <p:txBody>
          <a:bodyPr/>
          <a:lstStyle/>
          <a:p>
            <a:pPr lvl="1"/>
            <a:r>
              <a:rPr lang="pt-BR" altLang="pt-BR" sz="2400" dirty="0" smtClean="0"/>
              <a:t>Exemplos:</a:t>
            </a:r>
          </a:p>
          <a:p>
            <a:pPr lvl="2"/>
            <a:r>
              <a:rPr lang="pt-BR" altLang="pt-BR" sz="2400" dirty="0" smtClean="0"/>
              <a:t>relacionamento que associa o cliente João Batista à sua conta de número </a:t>
            </a:r>
            <a:r>
              <a:rPr lang="pt-BR" altLang="pt-BR" sz="2400" dirty="0" smtClean="0">
                <a:latin typeface="Arial" panose="020B0604020202020204" pitchFamily="34" charset="0"/>
                <a:cs typeface="Arial" panose="020B0604020202020204" pitchFamily="34" charset="0"/>
              </a:rPr>
              <a:t>5569</a:t>
            </a:r>
          </a:p>
          <a:p>
            <a:pPr lvl="2"/>
            <a:r>
              <a:rPr lang="pt-BR" altLang="pt-BR" sz="2400" dirty="0" smtClean="0"/>
              <a:t>conjunto de relacionamentos </a:t>
            </a:r>
            <a:r>
              <a:rPr lang="pt-BR" altLang="pt-BR" sz="2400" b="1" i="1" dirty="0" smtClean="0"/>
              <a:t>possui</a:t>
            </a:r>
            <a:r>
              <a:rPr lang="pt-BR" altLang="pt-BR" sz="2400" i="1" dirty="0" smtClean="0"/>
              <a:t>  </a:t>
            </a:r>
            <a:r>
              <a:rPr lang="pt-BR" altLang="pt-BR" sz="2400" dirty="0" smtClean="0"/>
              <a:t>para representar a associação entre  os conjuntos de entidades </a:t>
            </a:r>
            <a:r>
              <a:rPr lang="pt-BR" altLang="pt-BR" sz="2400" b="1" i="1" dirty="0" smtClean="0"/>
              <a:t>cliente</a:t>
            </a:r>
            <a:r>
              <a:rPr lang="pt-BR" altLang="pt-BR" sz="2400" i="1" dirty="0" smtClean="0"/>
              <a:t> </a:t>
            </a:r>
            <a:r>
              <a:rPr lang="pt-BR" altLang="pt-BR" sz="2400" dirty="0" smtClean="0"/>
              <a:t>e </a:t>
            </a:r>
            <a:r>
              <a:rPr lang="pt-BR" altLang="pt-BR" sz="2400" b="1" i="1" dirty="0" smtClean="0"/>
              <a:t>conta</a:t>
            </a:r>
            <a:endParaRPr lang="pt-BR" altLang="pt-BR" sz="2400" dirty="0" smtClean="0"/>
          </a:p>
        </p:txBody>
      </p:sp>
      <p:pic>
        <p:nvPicPr>
          <p:cNvPr id="90117"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5013325"/>
            <a:ext cx="6143625"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5098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Rectangle 2"/>
          <p:cNvSpPr>
            <a:spLocks noGrp="1" noChangeArrowheads="1"/>
          </p:cNvSpPr>
          <p:nvPr>
            <p:ph type="title"/>
          </p:nvPr>
        </p:nvSpPr>
        <p:spPr/>
        <p:txBody>
          <a:bodyPr>
            <a:normAutofit fontScale="90000"/>
          </a:bodyPr>
          <a:lstStyle/>
          <a:p>
            <a:pPr eaLnBrk="1" hangingPunct="1"/>
            <a:r>
              <a:rPr lang="pt-BR" altLang="pt-BR" smtClean="0"/>
              <a:t>Conjunto de relacionamentos</a:t>
            </a:r>
          </a:p>
        </p:txBody>
      </p:sp>
      <p:sp>
        <p:nvSpPr>
          <p:cNvPr id="91140" name="Rectangle 3"/>
          <p:cNvSpPr>
            <a:spLocks noGrp="1" noChangeArrowheads="1"/>
          </p:cNvSpPr>
          <p:nvPr>
            <p:ph type="body" idx="1"/>
          </p:nvPr>
        </p:nvSpPr>
        <p:spPr>
          <a:xfrm>
            <a:off x="457200" y="1981200"/>
            <a:ext cx="8229600" cy="4400550"/>
          </a:xfrm>
        </p:spPr>
        <p:txBody>
          <a:bodyPr>
            <a:normAutofit/>
          </a:bodyPr>
          <a:lstStyle/>
          <a:p>
            <a:pPr lvl="1">
              <a:lnSpc>
                <a:spcPct val="90000"/>
              </a:lnSpc>
            </a:pPr>
            <a:r>
              <a:rPr lang="pt-BR" altLang="pt-BR" sz="2400" dirty="0" smtClean="0"/>
              <a:t>Um </a:t>
            </a:r>
            <a:r>
              <a:rPr lang="pt-BR" altLang="pt-BR" sz="2400" b="1" dirty="0" smtClean="0"/>
              <a:t>conjunto de relacionamentos </a:t>
            </a:r>
            <a:r>
              <a:rPr lang="pt-BR" altLang="pt-BR" sz="2400" dirty="0" smtClean="0"/>
              <a:t>também pode ter </a:t>
            </a:r>
            <a:r>
              <a:rPr lang="pt-BR" altLang="pt-BR" sz="2400" b="1" dirty="0" smtClean="0"/>
              <a:t>atributos </a:t>
            </a:r>
            <a:r>
              <a:rPr lang="pt-BR" altLang="pt-BR" sz="2400" dirty="0" smtClean="0"/>
              <a:t>descritivos, da mesma forma que os conjuntos de entidades</a:t>
            </a:r>
          </a:p>
          <a:p>
            <a:pPr eaLnBrk="1" hangingPunct="1">
              <a:lnSpc>
                <a:spcPct val="90000"/>
              </a:lnSpc>
              <a:buFont typeface="Wingdings" panose="05000000000000000000" pitchFamily="2" charset="2"/>
              <a:buNone/>
            </a:pPr>
            <a:endParaRPr lang="pt-BR" altLang="pt-BR" sz="2800" b="1" dirty="0" smtClean="0"/>
          </a:p>
          <a:p>
            <a:pPr lvl="1">
              <a:lnSpc>
                <a:spcPct val="90000"/>
              </a:lnSpc>
            </a:pPr>
            <a:r>
              <a:rPr lang="pt-BR" altLang="pt-BR" sz="2400" b="1" dirty="0" smtClean="0"/>
              <a:t>Exemplo</a:t>
            </a:r>
            <a:r>
              <a:rPr lang="pt-BR" altLang="pt-BR" sz="2400" dirty="0" smtClean="0"/>
              <a:t>: </a:t>
            </a:r>
          </a:p>
          <a:p>
            <a:pPr lvl="2">
              <a:lnSpc>
                <a:spcPct val="90000"/>
              </a:lnSpc>
            </a:pPr>
            <a:r>
              <a:rPr lang="pt-BR" altLang="pt-BR" sz="2000" dirty="0" smtClean="0"/>
              <a:t>O conjunto de relacionamentos </a:t>
            </a:r>
            <a:r>
              <a:rPr lang="pt-BR" altLang="pt-BR" sz="2000" i="1" dirty="0" smtClean="0"/>
              <a:t>possui </a:t>
            </a:r>
            <a:r>
              <a:rPr lang="pt-BR" altLang="pt-BR" sz="2000" dirty="0" smtClean="0"/>
              <a:t>entre os conjuntos de entidades </a:t>
            </a:r>
            <a:r>
              <a:rPr lang="pt-BR" altLang="pt-BR" sz="2000" i="1" dirty="0" smtClean="0"/>
              <a:t>cliente </a:t>
            </a:r>
            <a:r>
              <a:rPr lang="pt-BR" altLang="pt-BR" sz="2000" dirty="0" smtClean="0"/>
              <a:t>e </a:t>
            </a:r>
            <a:r>
              <a:rPr lang="pt-BR" altLang="pt-BR" sz="2000" i="1" dirty="0" smtClean="0"/>
              <a:t>conta </a:t>
            </a:r>
            <a:r>
              <a:rPr lang="pt-BR" altLang="pt-BR" sz="2000" dirty="0" smtClean="0"/>
              <a:t>pode ter o atributo </a:t>
            </a:r>
            <a:r>
              <a:rPr lang="pt-BR" altLang="pt-BR" sz="2000" dirty="0" err="1" smtClean="0"/>
              <a:t>data_ultimo_acesso</a:t>
            </a:r>
            <a:endParaRPr lang="pt-BR" altLang="pt-BR" sz="2000" dirty="0" smtClean="0"/>
          </a:p>
        </p:txBody>
      </p:sp>
    </p:spTree>
    <p:extLst>
      <p:ext uri="{BB962C8B-B14F-4D97-AF65-F5344CB8AC3E}">
        <p14:creationId xmlns:p14="http://schemas.microsoft.com/office/powerpoint/2010/main" val="33924350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2"/>
          <p:cNvSpPr>
            <a:spLocks noGrp="1" noChangeArrowheads="1"/>
          </p:cNvSpPr>
          <p:nvPr>
            <p:ph type="title"/>
          </p:nvPr>
        </p:nvSpPr>
        <p:spPr/>
        <p:txBody>
          <a:bodyPr>
            <a:normAutofit fontScale="90000"/>
          </a:bodyPr>
          <a:lstStyle/>
          <a:p>
            <a:pPr eaLnBrk="1" hangingPunct="1"/>
            <a:r>
              <a:rPr lang="pt-BR" altLang="pt-BR" smtClean="0"/>
              <a:t>Conjunto de Relacionamentos</a:t>
            </a:r>
          </a:p>
        </p:txBody>
      </p:sp>
      <p:sp>
        <p:nvSpPr>
          <p:cNvPr id="92164" name="Rectangle 3"/>
          <p:cNvSpPr>
            <a:spLocks noGrp="1" noChangeArrowheads="1"/>
          </p:cNvSpPr>
          <p:nvPr>
            <p:ph type="body" idx="1"/>
          </p:nvPr>
        </p:nvSpPr>
        <p:spPr>
          <a:xfrm>
            <a:off x="457200" y="1981200"/>
            <a:ext cx="8229600" cy="727075"/>
          </a:xfrm>
        </p:spPr>
        <p:txBody>
          <a:bodyPr>
            <a:normAutofit/>
          </a:bodyPr>
          <a:lstStyle/>
          <a:p>
            <a:pPr lvl="1"/>
            <a:r>
              <a:rPr lang="pt-BR" altLang="pt-BR" sz="2400" dirty="0" smtClean="0"/>
              <a:t>Exemplo:</a:t>
            </a:r>
          </a:p>
        </p:txBody>
      </p:sp>
      <p:sp>
        <p:nvSpPr>
          <p:cNvPr id="92165" name="Text Box 6"/>
          <p:cNvSpPr txBox="1">
            <a:spLocks noChangeArrowheads="1"/>
          </p:cNvSpPr>
          <p:nvPr/>
        </p:nvSpPr>
        <p:spPr bwMode="auto">
          <a:xfrm>
            <a:off x="965200" y="4878388"/>
            <a:ext cx="1735138" cy="887412"/>
          </a:xfrm>
          <a:prstGeom prst="rect">
            <a:avLst/>
          </a:prstGeom>
          <a:solidFill>
            <a:srgbClr val="FFFFFF"/>
          </a:solidFill>
          <a:ln w="9525">
            <a:solidFill>
              <a:srgbClr val="000000"/>
            </a:solidFill>
            <a:miter lim="800000"/>
            <a:headEnd/>
            <a:tailEnd/>
          </a:ln>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endParaRPr lang="pt-BR" altLang="pt-BR" sz="1200">
              <a:latin typeface="Times New Roman" panose="02020603050405020304" pitchFamily="18" charset="0"/>
            </a:endParaRPr>
          </a:p>
          <a:p>
            <a:pPr algn="ctr" eaLnBrk="1" hangingPunct="1">
              <a:spcBef>
                <a:spcPct val="0"/>
              </a:spcBef>
              <a:buClrTx/>
              <a:buSzTx/>
              <a:buFontTx/>
              <a:buNone/>
            </a:pPr>
            <a:r>
              <a:rPr lang="pt-BR" altLang="pt-BR" sz="1600">
                <a:latin typeface="Times New Roman" panose="02020603050405020304" pitchFamily="18" charset="0"/>
              </a:rPr>
              <a:t>cliente</a:t>
            </a:r>
            <a:endParaRPr lang="pt-BR" altLang="pt-BR" sz="1600"/>
          </a:p>
        </p:txBody>
      </p:sp>
      <p:sp>
        <p:nvSpPr>
          <p:cNvPr id="92166" name="Text Box 7"/>
          <p:cNvSpPr txBox="1">
            <a:spLocks noChangeArrowheads="1"/>
          </p:cNvSpPr>
          <p:nvPr/>
        </p:nvSpPr>
        <p:spPr bwMode="auto">
          <a:xfrm>
            <a:off x="6227763" y="4878388"/>
            <a:ext cx="1735137" cy="887412"/>
          </a:xfrm>
          <a:prstGeom prst="rect">
            <a:avLst/>
          </a:prstGeom>
          <a:solidFill>
            <a:srgbClr val="FFFFFF"/>
          </a:solidFill>
          <a:ln w="9525">
            <a:solidFill>
              <a:srgbClr val="000000"/>
            </a:solidFill>
            <a:miter lim="800000"/>
            <a:headEnd/>
            <a:tailEnd/>
          </a:ln>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endParaRPr lang="pt-BR" altLang="pt-BR" sz="1200">
              <a:latin typeface="Times New Roman" panose="02020603050405020304" pitchFamily="18" charset="0"/>
            </a:endParaRPr>
          </a:p>
          <a:p>
            <a:pPr algn="ctr" eaLnBrk="1" hangingPunct="1">
              <a:spcBef>
                <a:spcPct val="0"/>
              </a:spcBef>
              <a:buClrTx/>
              <a:buSzTx/>
              <a:buFontTx/>
              <a:buNone/>
            </a:pPr>
            <a:r>
              <a:rPr lang="pt-BR" altLang="pt-BR" sz="1600">
                <a:latin typeface="Times New Roman" panose="02020603050405020304" pitchFamily="18" charset="0"/>
              </a:rPr>
              <a:t>conta</a:t>
            </a:r>
            <a:endParaRPr lang="pt-BR" altLang="pt-BR" sz="1600"/>
          </a:p>
        </p:txBody>
      </p:sp>
      <p:sp>
        <p:nvSpPr>
          <p:cNvPr id="92167" name="AutoShape 8"/>
          <p:cNvSpPr>
            <a:spLocks noChangeArrowheads="1"/>
          </p:cNvSpPr>
          <p:nvPr/>
        </p:nvSpPr>
        <p:spPr bwMode="auto">
          <a:xfrm>
            <a:off x="3708400" y="4581525"/>
            <a:ext cx="1735138" cy="1184275"/>
          </a:xfrm>
          <a:prstGeom prst="flowChartDecision">
            <a:avLst/>
          </a:prstGeom>
          <a:solidFill>
            <a:srgbClr val="FFFFFF"/>
          </a:solidFill>
          <a:ln w="9525">
            <a:solidFill>
              <a:srgbClr val="000000"/>
            </a:solidFill>
            <a:miter lim="800000"/>
            <a:headEnd/>
            <a:tailEnd/>
          </a:ln>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pt-BR" altLang="pt-BR" sz="1200">
                <a:latin typeface="Times New Roman" panose="02020603050405020304" pitchFamily="18" charset="0"/>
              </a:rPr>
              <a:t> </a:t>
            </a:r>
            <a:r>
              <a:rPr lang="pt-BR" altLang="pt-BR" sz="1600">
                <a:latin typeface="Times New Roman" panose="02020603050405020304" pitchFamily="18" charset="0"/>
              </a:rPr>
              <a:t>possui</a:t>
            </a:r>
            <a:endParaRPr lang="pt-BR" altLang="pt-BR" sz="1600"/>
          </a:p>
        </p:txBody>
      </p:sp>
      <p:sp>
        <p:nvSpPr>
          <p:cNvPr id="92168" name="Line 9"/>
          <p:cNvSpPr>
            <a:spLocks noChangeShapeType="1"/>
          </p:cNvSpPr>
          <p:nvPr/>
        </p:nvSpPr>
        <p:spPr bwMode="auto">
          <a:xfrm>
            <a:off x="2700338" y="5173663"/>
            <a:ext cx="963612"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2169" name="Line 10"/>
          <p:cNvSpPr>
            <a:spLocks noChangeShapeType="1"/>
          </p:cNvSpPr>
          <p:nvPr/>
        </p:nvSpPr>
        <p:spPr bwMode="auto">
          <a:xfrm>
            <a:off x="5435600" y="5173663"/>
            <a:ext cx="771525"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2170" name="Oval 11"/>
          <p:cNvSpPr>
            <a:spLocks noChangeArrowheads="1"/>
          </p:cNvSpPr>
          <p:nvPr/>
        </p:nvSpPr>
        <p:spPr bwMode="auto">
          <a:xfrm>
            <a:off x="2411413" y="3116263"/>
            <a:ext cx="3400425" cy="889000"/>
          </a:xfrm>
          <a:prstGeom prst="ellipse">
            <a:avLst/>
          </a:prstGeom>
          <a:solidFill>
            <a:srgbClr val="FFFFFF"/>
          </a:solidFill>
          <a:ln w="9525">
            <a:solidFill>
              <a:srgbClr val="000000"/>
            </a:solidFill>
            <a:round/>
            <a:headEnd/>
            <a:tailEnd/>
          </a:ln>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pt-BR" altLang="pt-BR" sz="1200">
              <a:latin typeface="Times New Roman" panose="02020603050405020304" pitchFamily="18" charset="0"/>
            </a:endParaRPr>
          </a:p>
          <a:p>
            <a:pPr eaLnBrk="1" hangingPunct="1">
              <a:spcBef>
                <a:spcPct val="0"/>
              </a:spcBef>
              <a:buClrTx/>
              <a:buSzTx/>
              <a:buFontTx/>
              <a:buNone/>
            </a:pPr>
            <a:r>
              <a:rPr lang="pt-BR" altLang="pt-BR" sz="1200">
                <a:latin typeface="Times New Roman" panose="02020603050405020304" pitchFamily="18" charset="0"/>
              </a:rPr>
              <a:t>           </a:t>
            </a:r>
            <a:r>
              <a:rPr lang="pt-BR" altLang="pt-BR" sz="1600">
                <a:latin typeface="Times New Roman" panose="02020603050405020304" pitchFamily="18" charset="0"/>
              </a:rPr>
              <a:t>data_ultimo_acesso</a:t>
            </a:r>
            <a:endParaRPr lang="pt-BR" altLang="pt-BR" sz="1600"/>
          </a:p>
        </p:txBody>
      </p:sp>
      <p:sp>
        <p:nvSpPr>
          <p:cNvPr id="92171" name="Line 12"/>
          <p:cNvSpPr>
            <a:spLocks noChangeShapeType="1"/>
          </p:cNvSpPr>
          <p:nvPr/>
        </p:nvSpPr>
        <p:spPr bwMode="auto">
          <a:xfrm>
            <a:off x="4140200" y="4005263"/>
            <a:ext cx="471488" cy="5921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Tree>
    <p:extLst>
      <p:ext uri="{BB962C8B-B14F-4D97-AF65-F5344CB8AC3E}">
        <p14:creationId xmlns:p14="http://schemas.microsoft.com/office/powerpoint/2010/main" val="26323518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Rectangle 2"/>
          <p:cNvSpPr>
            <a:spLocks noGrp="1" noChangeArrowheads="1"/>
          </p:cNvSpPr>
          <p:nvPr>
            <p:ph type="title"/>
          </p:nvPr>
        </p:nvSpPr>
        <p:spPr/>
        <p:txBody>
          <a:bodyPr>
            <a:normAutofit fontScale="90000"/>
          </a:bodyPr>
          <a:lstStyle/>
          <a:p>
            <a:pPr eaLnBrk="1" hangingPunct="1"/>
            <a:r>
              <a:rPr lang="pt-BR" altLang="pt-BR" smtClean="0"/>
              <a:t>Metas de Projeto</a:t>
            </a:r>
          </a:p>
        </p:txBody>
      </p:sp>
      <p:sp>
        <p:nvSpPr>
          <p:cNvPr id="94212" name="Rectangle 3"/>
          <p:cNvSpPr>
            <a:spLocks noGrp="1" noChangeArrowheads="1"/>
          </p:cNvSpPr>
          <p:nvPr>
            <p:ph type="body" idx="1"/>
          </p:nvPr>
        </p:nvSpPr>
        <p:spPr/>
        <p:txBody>
          <a:bodyPr>
            <a:normAutofit/>
          </a:bodyPr>
          <a:lstStyle/>
          <a:p>
            <a:pPr eaLnBrk="1" hangingPunct="1"/>
            <a:r>
              <a:rPr lang="pt-BR" altLang="pt-BR" sz="2700" dirty="0" smtClean="0"/>
              <a:t>Um conjunto de entidades e um conjunto de relacionamentos </a:t>
            </a:r>
            <a:r>
              <a:rPr lang="pt-BR" altLang="pt-BR" sz="2700" b="1" dirty="0" smtClean="0"/>
              <a:t>não são noções precisas </a:t>
            </a:r>
            <a:r>
              <a:rPr lang="pt-BR" altLang="pt-BR" sz="2700" dirty="0" smtClean="0"/>
              <a:t>e é possível definir um conjunto de entidades e de relacionamentos entre elas de </a:t>
            </a:r>
            <a:r>
              <a:rPr lang="pt-BR" altLang="pt-BR" sz="2700" b="1" dirty="0" smtClean="0"/>
              <a:t>várias formas diferentes</a:t>
            </a:r>
            <a:r>
              <a:rPr lang="pt-BR" altLang="pt-BR" sz="2700" b="1" dirty="0" smtClean="0"/>
              <a:t>.</a:t>
            </a:r>
          </a:p>
          <a:p>
            <a:pPr eaLnBrk="1" hangingPunct="1"/>
            <a:endParaRPr lang="pt-BR" altLang="pt-BR" sz="2700" b="1" dirty="0"/>
          </a:p>
          <a:p>
            <a:pPr eaLnBrk="1" hangingPunct="1"/>
            <a:r>
              <a:rPr lang="pt-BR" altLang="pt-BR" sz="2700" b="1" dirty="0" smtClean="0"/>
              <a:t>Ou seja, existe várias formas de modelar um problema.</a:t>
            </a:r>
          </a:p>
          <a:p>
            <a:pPr marL="0" indent="0" eaLnBrk="1" hangingPunct="1">
              <a:buNone/>
            </a:pPr>
            <a:endParaRPr lang="pt-BR" altLang="pt-BR" sz="2700" dirty="0" smtClean="0"/>
          </a:p>
        </p:txBody>
      </p:sp>
    </p:spTree>
    <p:extLst>
      <p:ext uri="{BB962C8B-B14F-4D97-AF65-F5344CB8AC3E}">
        <p14:creationId xmlns:p14="http://schemas.microsoft.com/office/powerpoint/2010/main" val="38067262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2"/>
          <p:cNvSpPr>
            <a:spLocks noGrp="1" noChangeArrowheads="1"/>
          </p:cNvSpPr>
          <p:nvPr>
            <p:ph type="title"/>
          </p:nvPr>
        </p:nvSpPr>
        <p:spPr/>
        <p:txBody>
          <a:bodyPr>
            <a:normAutofit fontScale="90000"/>
          </a:bodyPr>
          <a:lstStyle/>
          <a:p>
            <a:pPr eaLnBrk="1" hangingPunct="1"/>
            <a:r>
              <a:rPr lang="pt-BR" altLang="pt-BR" sz="4000" smtClean="0"/>
              <a:t>Uso de Conjunto de Entidades ou Atributos</a:t>
            </a:r>
          </a:p>
        </p:txBody>
      </p:sp>
      <p:sp>
        <p:nvSpPr>
          <p:cNvPr id="95236" name="Rectangle 3"/>
          <p:cNvSpPr>
            <a:spLocks noGrp="1" noChangeArrowheads="1"/>
          </p:cNvSpPr>
          <p:nvPr>
            <p:ph type="body" idx="1"/>
          </p:nvPr>
        </p:nvSpPr>
        <p:spPr>
          <a:xfrm>
            <a:off x="457200" y="1981200"/>
            <a:ext cx="8229600" cy="1519238"/>
          </a:xfrm>
        </p:spPr>
        <p:txBody>
          <a:bodyPr>
            <a:normAutofit/>
          </a:bodyPr>
          <a:lstStyle/>
          <a:p>
            <a:pPr lvl="1">
              <a:lnSpc>
                <a:spcPct val="90000"/>
              </a:lnSpc>
            </a:pPr>
            <a:r>
              <a:rPr lang="pt-BR" altLang="pt-BR" sz="2400" dirty="0" smtClean="0"/>
              <a:t>Caso 1: o conjunto de entidades empregado com os atributos </a:t>
            </a:r>
            <a:r>
              <a:rPr lang="pt-BR" altLang="pt-BR" sz="2400" dirty="0" err="1" smtClean="0"/>
              <a:t>nome_emp</a:t>
            </a:r>
            <a:r>
              <a:rPr lang="pt-BR" altLang="pt-BR" sz="2400" dirty="0" smtClean="0"/>
              <a:t> e telefone.</a:t>
            </a:r>
          </a:p>
        </p:txBody>
      </p:sp>
      <p:sp>
        <p:nvSpPr>
          <p:cNvPr id="95237" name="Rectangle 5"/>
          <p:cNvSpPr>
            <a:spLocks noChangeArrowheads="1"/>
          </p:cNvSpPr>
          <p:nvPr/>
        </p:nvSpPr>
        <p:spPr bwMode="auto">
          <a:xfrm>
            <a:off x="3571875" y="5503863"/>
            <a:ext cx="2817813" cy="73342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endParaRPr lang="pt-BR" altLang="pt-BR" sz="1200">
              <a:latin typeface="Times New Roman" panose="02020603050405020304" pitchFamily="18" charset="0"/>
            </a:endParaRPr>
          </a:p>
          <a:p>
            <a:pPr algn="ctr" eaLnBrk="1" hangingPunct="1">
              <a:spcBef>
                <a:spcPct val="0"/>
              </a:spcBef>
              <a:buClrTx/>
              <a:buSzTx/>
              <a:buFontTx/>
              <a:buNone/>
            </a:pPr>
            <a:r>
              <a:rPr lang="pt-BR" altLang="pt-BR" sz="1800">
                <a:latin typeface="Times New Roman" panose="02020603050405020304" pitchFamily="18" charset="0"/>
              </a:rPr>
              <a:t>empregado</a:t>
            </a:r>
            <a:endParaRPr lang="pt-BR" altLang="pt-BR" sz="1800"/>
          </a:p>
        </p:txBody>
      </p:sp>
      <p:grpSp>
        <p:nvGrpSpPr>
          <p:cNvPr id="95238" name="Group 6"/>
          <p:cNvGrpSpPr>
            <a:grpSpLocks/>
          </p:cNvGrpSpPr>
          <p:nvPr/>
        </p:nvGrpSpPr>
        <p:grpSpPr bwMode="auto">
          <a:xfrm>
            <a:off x="2124075" y="3716338"/>
            <a:ext cx="2628900" cy="911225"/>
            <a:chOff x="1057" y="2161"/>
            <a:chExt cx="1390" cy="464"/>
          </a:xfrm>
        </p:grpSpPr>
        <p:sp>
          <p:nvSpPr>
            <p:cNvPr id="95244" name="Oval 7"/>
            <p:cNvSpPr>
              <a:spLocks noChangeArrowheads="1"/>
            </p:cNvSpPr>
            <p:nvPr/>
          </p:nvSpPr>
          <p:spPr bwMode="auto">
            <a:xfrm>
              <a:off x="1057" y="2161"/>
              <a:ext cx="1390" cy="464"/>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pt-BR" altLang="pt-BR" sz="1800"/>
            </a:p>
          </p:txBody>
        </p:sp>
        <p:sp>
          <p:nvSpPr>
            <p:cNvPr id="95245" name="Rectangle 8"/>
            <p:cNvSpPr>
              <a:spLocks noChangeArrowheads="1"/>
            </p:cNvSpPr>
            <p:nvPr/>
          </p:nvSpPr>
          <p:spPr bwMode="auto">
            <a:xfrm>
              <a:off x="1119" y="2264"/>
              <a:ext cx="12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endParaRPr lang="pt-BR" altLang="pt-BR" sz="1200">
                <a:latin typeface="Times New Roman" panose="02020603050405020304" pitchFamily="18" charset="0"/>
              </a:endParaRPr>
            </a:p>
            <a:p>
              <a:pPr algn="ctr" eaLnBrk="1" hangingPunct="1">
                <a:spcBef>
                  <a:spcPct val="0"/>
                </a:spcBef>
                <a:buClrTx/>
                <a:buSzTx/>
                <a:buFontTx/>
                <a:buNone/>
              </a:pPr>
              <a:r>
                <a:rPr lang="pt-BR" altLang="pt-BR" sz="1800">
                  <a:latin typeface="Times New Roman" panose="02020603050405020304" pitchFamily="18" charset="0"/>
                </a:rPr>
                <a:t>nome_emp</a:t>
              </a:r>
              <a:endParaRPr lang="pt-BR" altLang="pt-BR" sz="1800"/>
            </a:p>
          </p:txBody>
        </p:sp>
      </p:grpSp>
      <p:grpSp>
        <p:nvGrpSpPr>
          <p:cNvPr id="95239" name="Group 9"/>
          <p:cNvGrpSpPr>
            <a:grpSpLocks/>
          </p:cNvGrpSpPr>
          <p:nvPr/>
        </p:nvGrpSpPr>
        <p:grpSpPr bwMode="auto">
          <a:xfrm>
            <a:off x="5029200" y="4281488"/>
            <a:ext cx="1992313" cy="846137"/>
            <a:chOff x="2593" y="2449"/>
            <a:chExt cx="1054" cy="430"/>
          </a:xfrm>
        </p:grpSpPr>
        <p:sp>
          <p:nvSpPr>
            <p:cNvPr id="95242" name="Oval 10"/>
            <p:cNvSpPr>
              <a:spLocks noChangeArrowheads="1"/>
            </p:cNvSpPr>
            <p:nvPr/>
          </p:nvSpPr>
          <p:spPr bwMode="auto">
            <a:xfrm>
              <a:off x="2593" y="2449"/>
              <a:ext cx="1054" cy="430"/>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pt-BR" altLang="pt-BR" sz="1800"/>
            </a:p>
          </p:txBody>
        </p:sp>
        <p:sp>
          <p:nvSpPr>
            <p:cNvPr id="95243" name="Rectangle 11"/>
            <p:cNvSpPr>
              <a:spLocks noChangeArrowheads="1"/>
            </p:cNvSpPr>
            <p:nvPr/>
          </p:nvSpPr>
          <p:spPr bwMode="auto">
            <a:xfrm>
              <a:off x="2640" y="2544"/>
              <a:ext cx="9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endParaRPr lang="pt-BR" altLang="pt-BR" sz="1200">
                <a:latin typeface="Times New Roman" panose="02020603050405020304" pitchFamily="18" charset="0"/>
              </a:endParaRPr>
            </a:p>
            <a:p>
              <a:pPr algn="ctr" eaLnBrk="1" hangingPunct="1">
                <a:spcBef>
                  <a:spcPct val="0"/>
                </a:spcBef>
                <a:buClrTx/>
                <a:buSzTx/>
                <a:buFontTx/>
                <a:buNone/>
              </a:pPr>
              <a:r>
                <a:rPr lang="pt-BR" altLang="pt-BR" sz="1800">
                  <a:latin typeface="Times New Roman" panose="02020603050405020304" pitchFamily="18" charset="0"/>
                </a:rPr>
                <a:t>telefone</a:t>
              </a:r>
              <a:endParaRPr lang="pt-BR" altLang="pt-BR" sz="1800"/>
            </a:p>
          </p:txBody>
        </p:sp>
      </p:grpSp>
      <p:sp>
        <p:nvSpPr>
          <p:cNvPr id="95240" name="Line 12"/>
          <p:cNvSpPr>
            <a:spLocks noChangeShapeType="1"/>
          </p:cNvSpPr>
          <p:nvPr/>
        </p:nvSpPr>
        <p:spPr bwMode="auto">
          <a:xfrm>
            <a:off x="3757613" y="4659313"/>
            <a:ext cx="996950" cy="84772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pt-BR"/>
          </a:p>
        </p:txBody>
      </p:sp>
      <p:sp>
        <p:nvSpPr>
          <p:cNvPr id="95241" name="Line 13"/>
          <p:cNvSpPr>
            <a:spLocks noChangeShapeType="1"/>
          </p:cNvSpPr>
          <p:nvPr/>
        </p:nvSpPr>
        <p:spPr bwMode="auto">
          <a:xfrm flipH="1">
            <a:off x="5300663" y="5072063"/>
            <a:ext cx="271462" cy="43497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pt-BR"/>
          </a:p>
        </p:txBody>
      </p:sp>
    </p:spTree>
    <p:extLst>
      <p:ext uri="{BB962C8B-B14F-4D97-AF65-F5344CB8AC3E}">
        <p14:creationId xmlns:p14="http://schemas.microsoft.com/office/powerpoint/2010/main" val="33403743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2"/>
          <p:cNvSpPr>
            <a:spLocks noGrp="1" noChangeArrowheads="1"/>
          </p:cNvSpPr>
          <p:nvPr>
            <p:ph type="title"/>
          </p:nvPr>
        </p:nvSpPr>
        <p:spPr/>
        <p:txBody>
          <a:bodyPr>
            <a:normAutofit fontScale="90000"/>
          </a:bodyPr>
          <a:lstStyle/>
          <a:p>
            <a:pPr eaLnBrk="1" hangingPunct="1"/>
            <a:r>
              <a:rPr lang="pt-BR" altLang="pt-BR" sz="4000" smtClean="0"/>
              <a:t>Uso de Conjunto de Entidades ou Atributos</a:t>
            </a:r>
          </a:p>
        </p:txBody>
      </p:sp>
      <p:sp>
        <p:nvSpPr>
          <p:cNvPr id="96260" name="Rectangle 3"/>
          <p:cNvSpPr>
            <a:spLocks noGrp="1" noChangeArrowheads="1"/>
          </p:cNvSpPr>
          <p:nvPr>
            <p:ph type="body" idx="1"/>
          </p:nvPr>
        </p:nvSpPr>
        <p:spPr>
          <a:xfrm>
            <a:off x="457200" y="1981200"/>
            <a:ext cx="8291513" cy="4327525"/>
          </a:xfrm>
        </p:spPr>
        <p:txBody>
          <a:bodyPr/>
          <a:lstStyle/>
          <a:p>
            <a:pPr eaLnBrk="1" hangingPunct="1"/>
            <a:r>
              <a:rPr lang="pt-BR" altLang="pt-BR" sz="2800" smtClean="0"/>
              <a:t>Caso 2: um telefone pode ser uma entidade sujeita a seus próprios atributos como nro_fone e código de área, então podemos definir:</a:t>
            </a:r>
          </a:p>
          <a:p>
            <a:pPr lvl="1" eaLnBrk="1" hangingPunct="1"/>
            <a:r>
              <a:rPr lang="pt-BR" altLang="pt-BR" sz="2400" smtClean="0"/>
              <a:t>Conjunto de entidades Empregado (atributo nome_emp)</a:t>
            </a:r>
          </a:p>
          <a:p>
            <a:pPr lvl="1" eaLnBrk="1" hangingPunct="1"/>
            <a:r>
              <a:rPr lang="pt-BR" altLang="pt-BR" sz="2400" smtClean="0"/>
              <a:t>Conjunto de entidades Telefone (atributos nro_fone e código de área)</a:t>
            </a:r>
          </a:p>
          <a:p>
            <a:pPr lvl="1" eaLnBrk="1" hangingPunct="1"/>
            <a:r>
              <a:rPr lang="pt-BR" altLang="pt-BR" sz="2400" smtClean="0"/>
              <a:t>Conjunto de relacionamentos emp_telefone, denotando a associação entre os empregados e os telefones que eles podem ter</a:t>
            </a:r>
          </a:p>
        </p:txBody>
      </p:sp>
    </p:spTree>
    <p:extLst>
      <p:ext uri="{BB962C8B-B14F-4D97-AF65-F5344CB8AC3E}">
        <p14:creationId xmlns:p14="http://schemas.microsoft.com/office/powerpoint/2010/main" val="28662636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2"/>
          <p:cNvSpPr>
            <a:spLocks noGrp="1" noChangeArrowheads="1"/>
          </p:cNvSpPr>
          <p:nvPr>
            <p:ph type="title"/>
          </p:nvPr>
        </p:nvSpPr>
        <p:spPr>
          <a:xfrm>
            <a:off x="-28074" y="0"/>
            <a:ext cx="9172074" cy="2422357"/>
          </a:xfrm>
        </p:spPr>
        <p:txBody>
          <a:bodyPr>
            <a:noAutofit/>
          </a:bodyPr>
          <a:lstStyle/>
          <a:p>
            <a:pPr eaLnBrk="1" hangingPunct="1"/>
            <a:r>
              <a:rPr lang="pt-BR" altLang="pt-BR" sz="5400" b="1" dirty="0" smtClean="0"/>
              <a:t>Modelo </a:t>
            </a:r>
            <a:r>
              <a:rPr lang="pt-BR" altLang="pt-BR" sz="5400" b="1" dirty="0" smtClean="0"/>
              <a:t/>
            </a:r>
            <a:br>
              <a:rPr lang="pt-BR" altLang="pt-BR" sz="5400" b="1" dirty="0" smtClean="0"/>
            </a:br>
            <a:r>
              <a:rPr lang="pt-BR" altLang="pt-BR" sz="5400" b="1" dirty="0" smtClean="0"/>
              <a:t>Entidade-Relacionamento</a:t>
            </a:r>
            <a:endParaRPr lang="pt-BR" altLang="pt-BR" sz="5400" b="1" dirty="0" smtClean="0"/>
          </a:p>
        </p:txBody>
      </p:sp>
      <p:sp>
        <p:nvSpPr>
          <p:cNvPr id="68612" name="Rectangle 3"/>
          <p:cNvSpPr>
            <a:spLocks noGrp="1" noChangeArrowheads="1"/>
          </p:cNvSpPr>
          <p:nvPr>
            <p:ph type="body" idx="1"/>
          </p:nvPr>
        </p:nvSpPr>
        <p:spPr>
          <a:xfrm>
            <a:off x="457199" y="1981200"/>
            <a:ext cx="8442101" cy="4256088"/>
          </a:xfrm>
        </p:spPr>
        <p:txBody>
          <a:bodyPr>
            <a:normAutofit/>
          </a:bodyPr>
          <a:lstStyle/>
          <a:p>
            <a:pPr marL="457200" lvl="1" indent="0" algn="ctr">
              <a:buNone/>
            </a:pPr>
            <a:r>
              <a:rPr lang="pt-BR" altLang="pt-BR" sz="4000" dirty="0" smtClean="0"/>
              <a:t>O que é um modelo?</a:t>
            </a:r>
            <a:endParaRPr lang="pt-BR" altLang="pt-BR" sz="4000" dirty="0" smtClean="0"/>
          </a:p>
        </p:txBody>
      </p:sp>
    </p:spTree>
    <p:extLst>
      <p:ext uri="{BB962C8B-B14F-4D97-AF65-F5344CB8AC3E}">
        <p14:creationId xmlns:p14="http://schemas.microsoft.com/office/powerpoint/2010/main" val="27417620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Rectangle 2"/>
          <p:cNvSpPr>
            <a:spLocks noGrp="1" noChangeArrowheads="1"/>
          </p:cNvSpPr>
          <p:nvPr>
            <p:ph type="title"/>
          </p:nvPr>
        </p:nvSpPr>
        <p:spPr/>
        <p:txBody>
          <a:bodyPr>
            <a:normAutofit fontScale="90000"/>
          </a:bodyPr>
          <a:lstStyle/>
          <a:p>
            <a:pPr eaLnBrk="1" hangingPunct="1"/>
            <a:r>
              <a:rPr lang="pt-BR" altLang="pt-BR" sz="4000" smtClean="0"/>
              <a:t>Uso de Conjunto de Entidades ou Atributos</a:t>
            </a:r>
          </a:p>
        </p:txBody>
      </p:sp>
      <p:sp>
        <p:nvSpPr>
          <p:cNvPr id="97284" name="Rectangle 3"/>
          <p:cNvSpPr>
            <a:spLocks noGrp="1" noChangeArrowheads="1"/>
          </p:cNvSpPr>
          <p:nvPr>
            <p:ph type="body" idx="1"/>
          </p:nvPr>
        </p:nvSpPr>
        <p:spPr>
          <a:xfrm>
            <a:off x="457200" y="1981200"/>
            <a:ext cx="8291513" cy="727075"/>
          </a:xfrm>
        </p:spPr>
        <p:txBody>
          <a:bodyPr>
            <a:normAutofit/>
          </a:bodyPr>
          <a:lstStyle/>
          <a:p>
            <a:pPr lvl="1"/>
            <a:r>
              <a:rPr lang="pt-BR" altLang="pt-BR" sz="2400" dirty="0" smtClean="0"/>
              <a:t>Representação:</a:t>
            </a:r>
          </a:p>
        </p:txBody>
      </p:sp>
      <p:grpSp>
        <p:nvGrpSpPr>
          <p:cNvPr id="97285" name="Group 4"/>
          <p:cNvGrpSpPr>
            <a:grpSpLocks/>
          </p:cNvGrpSpPr>
          <p:nvPr/>
        </p:nvGrpSpPr>
        <p:grpSpPr bwMode="auto">
          <a:xfrm>
            <a:off x="395288" y="2997200"/>
            <a:ext cx="8353425" cy="2717800"/>
            <a:chOff x="1341" y="7841"/>
            <a:chExt cx="9338" cy="3053"/>
          </a:xfrm>
        </p:grpSpPr>
        <p:grpSp>
          <p:nvGrpSpPr>
            <p:cNvPr id="97286" name="Group 5"/>
            <p:cNvGrpSpPr>
              <a:grpSpLocks/>
            </p:cNvGrpSpPr>
            <p:nvPr/>
          </p:nvGrpSpPr>
          <p:grpSpPr bwMode="auto">
            <a:xfrm>
              <a:off x="1341" y="7841"/>
              <a:ext cx="9338" cy="3053"/>
              <a:chOff x="1701" y="8500"/>
              <a:chExt cx="9338" cy="3053"/>
            </a:xfrm>
          </p:grpSpPr>
          <p:sp>
            <p:nvSpPr>
              <p:cNvPr id="97288" name="Rectangle 6"/>
              <p:cNvSpPr>
                <a:spLocks noChangeArrowheads="1"/>
              </p:cNvSpPr>
              <p:nvPr/>
            </p:nvSpPr>
            <p:spPr bwMode="auto">
              <a:xfrm>
                <a:off x="1701" y="10067"/>
                <a:ext cx="2709" cy="679"/>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endParaRPr lang="pt-BR" altLang="pt-BR" sz="1200">
                  <a:latin typeface="Times New Roman" panose="02020603050405020304" pitchFamily="18" charset="0"/>
                </a:endParaRPr>
              </a:p>
              <a:p>
                <a:pPr algn="ctr" eaLnBrk="1" hangingPunct="1">
                  <a:spcBef>
                    <a:spcPct val="0"/>
                  </a:spcBef>
                  <a:buClrTx/>
                  <a:buSzTx/>
                  <a:buFontTx/>
                  <a:buNone/>
                </a:pPr>
                <a:r>
                  <a:rPr lang="pt-BR" altLang="pt-BR" sz="1800">
                    <a:latin typeface="Times New Roman" panose="02020603050405020304" pitchFamily="18" charset="0"/>
                  </a:rPr>
                  <a:t>empregado</a:t>
                </a:r>
                <a:endParaRPr lang="pt-BR" altLang="pt-BR" sz="1800"/>
              </a:p>
            </p:txBody>
          </p:sp>
          <p:grpSp>
            <p:nvGrpSpPr>
              <p:cNvPr id="97289" name="Group 7"/>
              <p:cNvGrpSpPr>
                <a:grpSpLocks/>
              </p:cNvGrpSpPr>
              <p:nvPr/>
            </p:nvGrpSpPr>
            <p:grpSpPr bwMode="auto">
              <a:xfrm>
                <a:off x="2141" y="8500"/>
                <a:ext cx="2527" cy="844"/>
                <a:chOff x="577" y="2305"/>
                <a:chExt cx="1390" cy="464"/>
              </a:xfrm>
            </p:grpSpPr>
            <p:sp>
              <p:nvSpPr>
                <p:cNvPr id="97301" name="Oval 8"/>
                <p:cNvSpPr>
                  <a:spLocks noChangeArrowheads="1"/>
                </p:cNvSpPr>
                <p:nvPr/>
              </p:nvSpPr>
              <p:spPr bwMode="auto">
                <a:xfrm>
                  <a:off x="577" y="2305"/>
                  <a:ext cx="1390" cy="464"/>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pt-BR" altLang="pt-BR" sz="1800"/>
                </a:p>
              </p:txBody>
            </p:sp>
            <p:sp>
              <p:nvSpPr>
                <p:cNvPr id="97302" name="Rectangle 9"/>
                <p:cNvSpPr>
                  <a:spLocks noChangeArrowheads="1"/>
                </p:cNvSpPr>
                <p:nvPr/>
              </p:nvSpPr>
              <p:spPr bwMode="auto">
                <a:xfrm>
                  <a:off x="639" y="2408"/>
                  <a:ext cx="12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pt-BR" altLang="pt-BR" sz="1800">
                      <a:latin typeface="Times New Roman" panose="02020603050405020304" pitchFamily="18" charset="0"/>
                    </a:rPr>
                    <a:t>nome_emp</a:t>
                  </a:r>
                  <a:endParaRPr lang="pt-BR" altLang="pt-BR" sz="1800"/>
                </a:p>
              </p:txBody>
            </p:sp>
          </p:grpSp>
          <p:sp>
            <p:nvSpPr>
              <p:cNvPr id="97290" name="Line 10"/>
              <p:cNvSpPr>
                <a:spLocks noChangeShapeType="1"/>
              </p:cNvSpPr>
              <p:nvPr/>
            </p:nvSpPr>
            <p:spPr bwMode="auto">
              <a:xfrm>
                <a:off x="3710" y="9373"/>
                <a:ext cx="0" cy="696"/>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pt-BR"/>
              </a:p>
            </p:txBody>
          </p:sp>
          <p:sp>
            <p:nvSpPr>
              <p:cNvPr id="97291" name="Rectangle 11"/>
              <p:cNvSpPr>
                <a:spLocks noChangeArrowheads="1"/>
              </p:cNvSpPr>
              <p:nvPr/>
            </p:nvSpPr>
            <p:spPr bwMode="auto">
              <a:xfrm>
                <a:off x="7723" y="10155"/>
                <a:ext cx="2709" cy="67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endParaRPr lang="pt-BR" altLang="pt-BR" sz="1200">
                  <a:latin typeface="Times New Roman" panose="02020603050405020304" pitchFamily="18" charset="0"/>
                </a:endParaRPr>
              </a:p>
              <a:p>
                <a:pPr algn="ctr" eaLnBrk="1" hangingPunct="1">
                  <a:spcBef>
                    <a:spcPct val="0"/>
                  </a:spcBef>
                  <a:buClrTx/>
                  <a:buSzTx/>
                  <a:buFontTx/>
                  <a:buNone/>
                </a:pPr>
                <a:r>
                  <a:rPr lang="pt-BR" altLang="pt-BR" sz="1800">
                    <a:latin typeface="Times New Roman" panose="02020603050405020304" pitchFamily="18" charset="0"/>
                  </a:rPr>
                  <a:t>telefone</a:t>
                </a:r>
                <a:endParaRPr lang="pt-BR" altLang="pt-BR" sz="1800"/>
              </a:p>
            </p:txBody>
          </p:sp>
          <p:sp>
            <p:nvSpPr>
              <p:cNvPr id="97292" name="Oval 12"/>
              <p:cNvSpPr>
                <a:spLocks noChangeArrowheads="1"/>
              </p:cNvSpPr>
              <p:nvPr/>
            </p:nvSpPr>
            <p:spPr bwMode="auto">
              <a:xfrm>
                <a:off x="6330" y="8500"/>
                <a:ext cx="2527" cy="844"/>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pt-BR" altLang="pt-BR" sz="1800"/>
              </a:p>
            </p:txBody>
          </p:sp>
          <p:sp>
            <p:nvSpPr>
              <p:cNvPr id="97293" name="Rectangle 13"/>
              <p:cNvSpPr>
                <a:spLocks noChangeArrowheads="1"/>
              </p:cNvSpPr>
              <p:nvPr/>
            </p:nvSpPr>
            <p:spPr bwMode="auto">
              <a:xfrm>
                <a:off x="6443" y="8687"/>
                <a:ext cx="2185"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pt-BR" sz="1800">
                    <a:latin typeface="Times New Roman" panose="02020603050405020304" pitchFamily="18" charset="0"/>
                  </a:rPr>
                  <a:t>código de área</a:t>
                </a:r>
                <a:endParaRPr lang="pt-BR" altLang="pt-BR" sz="1800"/>
              </a:p>
            </p:txBody>
          </p:sp>
          <p:sp>
            <p:nvSpPr>
              <p:cNvPr id="97294" name="Oval 14"/>
              <p:cNvSpPr>
                <a:spLocks noChangeArrowheads="1"/>
              </p:cNvSpPr>
              <p:nvPr/>
            </p:nvSpPr>
            <p:spPr bwMode="auto">
              <a:xfrm>
                <a:off x="9123" y="8985"/>
                <a:ext cx="1916" cy="782"/>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pt-BR" altLang="pt-BR" sz="1800"/>
              </a:p>
            </p:txBody>
          </p:sp>
          <p:sp>
            <p:nvSpPr>
              <p:cNvPr id="97295" name="Rectangle 15"/>
              <p:cNvSpPr>
                <a:spLocks noChangeArrowheads="1"/>
              </p:cNvSpPr>
              <p:nvPr/>
            </p:nvSpPr>
            <p:spPr bwMode="auto">
              <a:xfrm>
                <a:off x="9208" y="9196"/>
                <a:ext cx="1658"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pt-BR" altLang="pt-BR" sz="1800">
                    <a:latin typeface="Times New Roman" panose="02020603050405020304" pitchFamily="18" charset="0"/>
                  </a:rPr>
                  <a:t>nro_fone</a:t>
                </a:r>
                <a:endParaRPr lang="pt-BR" altLang="pt-BR" sz="1800"/>
              </a:p>
            </p:txBody>
          </p:sp>
          <p:sp>
            <p:nvSpPr>
              <p:cNvPr id="97296" name="Line 16"/>
              <p:cNvSpPr>
                <a:spLocks noChangeShapeType="1"/>
              </p:cNvSpPr>
              <p:nvPr/>
            </p:nvSpPr>
            <p:spPr bwMode="auto">
              <a:xfrm>
                <a:off x="7901" y="9373"/>
                <a:ext cx="958" cy="78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pt-BR"/>
              </a:p>
            </p:txBody>
          </p:sp>
          <p:sp>
            <p:nvSpPr>
              <p:cNvPr id="97297" name="Line 17"/>
              <p:cNvSpPr>
                <a:spLocks noChangeShapeType="1"/>
              </p:cNvSpPr>
              <p:nvPr/>
            </p:nvSpPr>
            <p:spPr bwMode="auto">
              <a:xfrm flipH="1">
                <a:off x="9384" y="9722"/>
                <a:ext cx="260" cy="43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pt-BR"/>
              </a:p>
            </p:txBody>
          </p:sp>
          <p:sp>
            <p:nvSpPr>
              <p:cNvPr id="97298" name="AutoShape 18"/>
              <p:cNvSpPr>
                <a:spLocks noChangeArrowheads="1"/>
              </p:cNvSpPr>
              <p:nvPr/>
            </p:nvSpPr>
            <p:spPr bwMode="auto">
              <a:xfrm>
                <a:off x="4757" y="9196"/>
                <a:ext cx="2357" cy="2357"/>
              </a:xfrm>
              <a:prstGeom prst="diamond">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endParaRPr lang="pt-BR" altLang="pt-BR" sz="1800"/>
              </a:p>
            </p:txBody>
          </p:sp>
          <p:sp>
            <p:nvSpPr>
              <p:cNvPr id="97299" name="Line 19"/>
              <p:cNvSpPr>
                <a:spLocks noChangeShapeType="1"/>
              </p:cNvSpPr>
              <p:nvPr/>
            </p:nvSpPr>
            <p:spPr bwMode="auto">
              <a:xfrm>
                <a:off x="4410" y="10331"/>
                <a:ext cx="347"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pt-BR"/>
              </a:p>
            </p:txBody>
          </p:sp>
          <p:sp>
            <p:nvSpPr>
              <p:cNvPr id="97300" name="Line 20"/>
              <p:cNvSpPr>
                <a:spLocks noChangeShapeType="1"/>
              </p:cNvSpPr>
              <p:nvPr/>
            </p:nvSpPr>
            <p:spPr bwMode="auto">
              <a:xfrm>
                <a:off x="7115" y="10331"/>
                <a:ext cx="61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pt-BR"/>
              </a:p>
            </p:txBody>
          </p:sp>
        </p:grpSp>
        <p:sp>
          <p:nvSpPr>
            <p:cNvPr id="97287" name="Text Box 21"/>
            <p:cNvSpPr txBox="1">
              <a:spLocks noChangeArrowheads="1"/>
            </p:cNvSpPr>
            <p:nvPr/>
          </p:nvSpPr>
          <p:spPr bwMode="auto">
            <a:xfrm>
              <a:off x="4701" y="9424"/>
              <a:ext cx="192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pt-BR" altLang="pt-BR" sz="1800">
                  <a:latin typeface="Times New Roman" panose="02020603050405020304" pitchFamily="18" charset="0"/>
                </a:rPr>
                <a:t>possui</a:t>
              </a:r>
              <a:endParaRPr lang="pt-BR" altLang="pt-BR" sz="1800"/>
            </a:p>
          </p:txBody>
        </p:sp>
      </p:grpSp>
    </p:spTree>
    <p:extLst>
      <p:ext uri="{BB962C8B-B14F-4D97-AF65-F5344CB8AC3E}">
        <p14:creationId xmlns:p14="http://schemas.microsoft.com/office/powerpoint/2010/main" val="27795113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2"/>
          <p:cNvSpPr>
            <a:spLocks noGrp="1" noChangeArrowheads="1"/>
          </p:cNvSpPr>
          <p:nvPr>
            <p:ph type="title"/>
          </p:nvPr>
        </p:nvSpPr>
        <p:spPr/>
        <p:txBody>
          <a:bodyPr>
            <a:normAutofit fontScale="90000"/>
          </a:bodyPr>
          <a:lstStyle/>
          <a:p>
            <a:pPr eaLnBrk="1" hangingPunct="1"/>
            <a:r>
              <a:rPr lang="pt-BR" altLang="pt-BR" sz="4000" smtClean="0"/>
              <a:t>Uso de Conjunto de Entidades ou Atributos</a:t>
            </a:r>
          </a:p>
        </p:txBody>
      </p:sp>
      <p:sp>
        <p:nvSpPr>
          <p:cNvPr id="98308" name="Rectangle 3"/>
          <p:cNvSpPr>
            <a:spLocks noGrp="1" noChangeArrowheads="1"/>
          </p:cNvSpPr>
          <p:nvPr>
            <p:ph type="body" idx="1"/>
          </p:nvPr>
        </p:nvSpPr>
        <p:spPr>
          <a:xfrm>
            <a:off x="457200" y="1981200"/>
            <a:ext cx="8229600" cy="4616450"/>
          </a:xfrm>
        </p:spPr>
        <p:txBody>
          <a:bodyPr>
            <a:normAutofit/>
          </a:bodyPr>
          <a:lstStyle/>
          <a:p>
            <a:pPr lvl="1">
              <a:lnSpc>
                <a:spcPct val="80000"/>
              </a:lnSpc>
            </a:pPr>
            <a:r>
              <a:rPr lang="pt-BR" altLang="pt-BR" sz="2400" dirty="0" smtClean="0"/>
              <a:t>No</a:t>
            </a:r>
            <a:r>
              <a:rPr lang="pt-BR" altLang="pt-BR" sz="2400" b="1" dirty="0" smtClean="0"/>
              <a:t> Caso 1</a:t>
            </a:r>
            <a:r>
              <a:rPr lang="pt-BR" altLang="pt-BR" sz="2400" dirty="0" smtClean="0"/>
              <a:t>, a definição implica que todo o empregado possui precisamente um número de telefone a ele associado (veja que o valor pode ser nulo)</a:t>
            </a:r>
          </a:p>
          <a:p>
            <a:pPr eaLnBrk="1" hangingPunct="1">
              <a:lnSpc>
                <a:spcPct val="80000"/>
              </a:lnSpc>
              <a:buFont typeface="Wingdings" panose="05000000000000000000" pitchFamily="2" charset="2"/>
              <a:buNone/>
            </a:pPr>
            <a:endParaRPr lang="pt-BR" altLang="pt-BR" sz="3200" b="1" dirty="0" smtClean="0"/>
          </a:p>
          <a:p>
            <a:pPr lvl="1">
              <a:lnSpc>
                <a:spcPct val="80000"/>
              </a:lnSpc>
            </a:pPr>
            <a:r>
              <a:rPr lang="pt-BR" altLang="pt-BR" sz="2400" dirty="0" smtClean="0"/>
              <a:t>No</a:t>
            </a:r>
            <a:r>
              <a:rPr lang="pt-BR" altLang="pt-BR" sz="2400" b="1" dirty="0" smtClean="0"/>
              <a:t> Caso 2</a:t>
            </a:r>
            <a:r>
              <a:rPr lang="pt-BR" altLang="pt-BR" sz="2400" dirty="0" smtClean="0"/>
              <a:t>, entretanto, a definição estabelece que o empregado pode ter vários números de telefones (incluindo zero) a ele associados</a:t>
            </a:r>
          </a:p>
          <a:p>
            <a:pPr eaLnBrk="1" hangingPunct="1">
              <a:lnSpc>
                <a:spcPct val="80000"/>
              </a:lnSpc>
              <a:buFont typeface="Wingdings" panose="05000000000000000000" pitchFamily="2" charset="2"/>
              <a:buNone/>
            </a:pPr>
            <a:endParaRPr lang="pt-BR" altLang="pt-BR" sz="3200" dirty="0" smtClean="0"/>
          </a:p>
          <a:p>
            <a:pPr lvl="1">
              <a:lnSpc>
                <a:spcPct val="80000"/>
              </a:lnSpc>
            </a:pPr>
            <a:r>
              <a:rPr lang="pt-BR" altLang="pt-BR" sz="2400" dirty="0" smtClean="0"/>
              <a:t>A 2a. definição é mais geral que a 1a. e pode refletir com </a:t>
            </a:r>
            <a:r>
              <a:rPr lang="pt-BR" altLang="pt-BR" sz="2400" b="1" dirty="0" smtClean="0"/>
              <a:t>maior precisão </a:t>
            </a:r>
            <a:r>
              <a:rPr lang="pt-BR" altLang="pt-BR" sz="2400" dirty="0" smtClean="0"/>
              <a:t>as situações reais</a:t>
            </a:r>
          </a:p>
        </p:txBody>
      </p:sp>
    </p:spTree>
    <p:extLst>
      <p:ext uri="{BB962C8B-B14F-4D97-AF65-F5344CB8AC3E}">
        <p14:creationId xmlns:p14="http://schemas.microsoft.com/office/powerpoint/2010/main" val="3981675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Rectangle 2"/>
          <p:cNvSpPr>
            <a:spLocks noGrp="1" noChangeArrowheads="1"/>
          </p:cNvSpPr>
          <p:nvPr>
            <p:ph type="title"/>
          </p:nvPr>
        </p:nvSpPr>
        <p:spPr/>
        <p:txBody>
          <a:bodyPr>
            <a:normAutofit fontScale="90000"/>
          </a:bodyPr>
          <a:lstStyle/>
          <a:p>
            <a:pPr eaLnBrk="1" hangingPunct="1"/>
            <a:r>
              <a:rPr lang="pt-BR" altLang="pt-BR" sz="4000" smtClean="0"/>
              <a:t>Uso de Conjunto de Entidades ou Conjunto de Relacionamentos</a:t>
            </a:r>
          </a:p>
        </p:txBody>
      </p:sp>
      <p:sp>
        <p:nvSpPr>
          <p:cNvPr id="99332" name="Rectangle 3"/>
          <p:cNvSpPr>
            <a:spLocks noGrp="1" noChangeArrowheads="1"/>
          </p:cNvSpPr>
          <p:nvPr>
            <p:ph type="body" idx="1"/>
          </p:nvPr>
        </p:nvSpPr>
        <p:spPr>
          <a:xfrm>
            <a:off x="468313" y="2133600"/>
            <a:ext cx="8229600" cy="3886200"/>
          </a:xfrm>
        </p:spPr>
        <p:txBody>
          <a:bodyPr>
            <a:normAutofit/>
          </a:bodyPr>
          <a:lstStyle/>
          <a:p>
            <a:pPr lvl="1">
              <a:lnSpc>
                <a:spcPct val="90000"/>
              </a:lnSpc>
            </a:pPr>
            <a:r>
              <a:rPr lang="pt-BR" altLang="pt-BR" sz="2800" b="1" dirty="0" smtClean="0"/>
              <a:t>Não é sempre claro </a:t>
            </a:r>
            <a:r>
              <a:rPr lang="pt-BR" altLang="pt-BR" sz="2800" dirty="0" smtClean="0"/>
              <a:t>que um objeto é mais bem expresso por um conjunto de entidades ou por conjunto de relacionamentos</a:t>
            </a:r>
          </a:p>
          <a:p>
            <a:pPr eaLnBrk="1" hangingPunct="1">
              <a:lnSpc>
                <a:spcPct val="90000"/>
              </a:lnSpc>
              <a:buFont typeface="Wingdings" panose="05000000000000000000" pitchFamily="2" charset="2"/>
              <a:buNone/>
            </a:pPr>
            <a:endParaRPr lang="pt-BR" altLang="pt-BR" sz="3200" b="1" dirty="0" smtClean="0"/>
          </a:p>
          <a:p>
            <a:pPr lvl="1">
              <a:lnSpc>
                <a:spcPct val="90000"/>
              </a:lnSpc>
            </a:pPr>
            <a:r>
              <a:rPr lang="pt-BR" altLang="pt-BR" sz="2800" b="1" dirty="0" smtClean="0"/>
              <a:t>Exemplo</a:t>
            </a:r>
            <a:r>
              <a:rPr lang="pt-BR" altLang="pt-BR" sz="2800" dirty="0" smtClean="0"/>
              <a:t>:</a:t>
            </a:r>
          </a:p>
          <a:p>
            <a:pPr lvl="2">
              <a:lnSpc>
                <a:spcPct val="90000"/>
              </a:lnSpc>
            </a:pPr>
            <a:r>
              <a:rPr lang="pt-BR" altLang="pt-BR" sz="2400" dirty="0" smtClean="0"/>
              <a:t>modelar empréstimo bancário como um conjunto de entidade</a:t>
            </a:r>
          </a:p>
        </p:txBody>
      </p:sp>
    </p:spTree>
    <p:extLst>
      <p:ext uri="{BB962C8B-B14F-4D97-AF65-F5344CB8AC3E}">
        <p14:creationId xmlns:p14="http://schemas.microsoft.com/office/powerpoint/2010/main" val="22239624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Rectangle 2"/>
          <p:cNvSpPr>
            <a:spLocks noGrp="1" noChangeArrowheads="1"/>
          </p:cNvSpPr>
          <p:nvPr>
            <p:ph type="title"/>
          </p:nvPr>
        </p:nvSpPr>
        <p:spPr/>
        <p:txBody>
          <a:bodyPr>
            <a:normAutofit fontScale="90000"/>
          </a:bodyPr>
          <a:lstStyle/>
          <a:p>
            <a:pPr eaLnBrk="1" hangingPunct="1"/>
            <a:r>
              <a:rPr lang="pt-BR" altLang="pt-BR" sz="4000" smtClean="0"/>
              <a:t>Uso de Conjunto de Entidades ou Conjunto de Relacionamentos</a:t>
            </a:r>
          </a:p>
        </p:txBody>
      </p:sp>
      <p:sp>
        <p:nvSpPr>
          <p:cNvPr id="100356" name="Rectangle 3"/>
          <p:cNvSpPr>
            <a:spLocks noGrp="1" noChangeArrowheads="1"/>
          </p:cNvSpPr>
          <p:nvPr>
            <p:ph type="body" idx="1"/>
          </p:nvPr>
        </p:nvSpPr>
        <p:spPr>
          <a:xfrm>
            <a:off x="457200" y="1981200"/>
            <a:ext cx="8229600" cy="727075"/>
          </a:xfrm>
        </p:spPr>
        <p:txBody>
          <a:bodyPr>
            <a:normAutofit/>
          </a:bodyPr>
          <a:lstStyle/>
          <a:p>
            <a:pPr lvl="1"/>
            <a:r>
              <a:rPr lang="pt-BR" altLang="pt-BR" sz="2400" dirty="0" smtClean="0"/>
              <a:t>Representação:</a:t>
            </a:r>
          </a:p>
        </p:txBody>
      </p:sp>
      <p:grpSp>
        <p:nvGrpSpPr>
          <p:cNvPr id="100357" name="Group 4"/>
          <p:cNvGrpSpPr>
            <a:grpSpLocks/>
          </p:cNvGrpSpPr>
          <p:nvPr/>
        </p:nvGrpSpPr>
        <p:grpSpPr bwMode="auto">
          <a:xfrm>
            <a:off x="1331913" y="3068638"/>
            <a:ext cx="5688012" cy="2449512"/>
            <a:chOff x="3141" y="10259"/>
            <a:chExt cx="5040" cy="1824"/>
          </a:xfrm>
        </p:grpSpPr>
        <p:sp>
          <p:nvSpPr>
            <p:cNvPr id="100358" name="Text Box 5"/>
            <p:cNvSpPr txBox="1">
              <a:spLocks noChangeArrowheads="1"/>
            </p:cNvSpPr>
            <p:nvPr/>
          </p:nvSpPr>
          <p:spPr bwMode="auto">
            <a:xfrm>
              <a:off x="5121" y="11363"/>
              <a:ext cx="1980" cy="720"/>
            </a:xfrm>
            <a:prstGeom prst="rect">
              <a:avLst/>
            </a:prstGeom>
            <a:solidFill>
              <a:srgbClr val="FFFFFF"/>
            </a:solidFill>
            <a:ln w="9525">
              <a:solidFill>
                <a:srgbClr val="000000"/>
              </a:solidFill>
              <a:miter lim="800000"/>
              <a:headEnd/>
              <a:tailEnd/>
            </a:ln>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endParaRPr lang="pt-BR" altLang="pt-BR" sz="1200">
                <a:latin typeface="Times New Roman" panose="02020603050405020304" pitchFamily="18" charset="0"/>
              </a:endParaRPr>
            </a:p>
            <a:p>
              <a:pPr algn="ctr" eaLnBrk="1" hangingPunct="1">
                <a:spcBef>
                  <a:spcPct val="0"/>
                </a:spcBef>
                <a:buClrTx/>
                <a:buSzTx/>
                <a:buFontTx/>
                <a:buNone/>
              </a:pPr>
              <a:r>
                <a:rPr lang="pt-BR" altLang="pt-BR" sz="1800">
                  <a:latin typeface="Times New Roman" panose="02020603050405020304" pitchFamily="18" charset="0"/>
                </a:rPr>
                <a:t>empréstimo</a:t>
              </a:r>
              <a:endParaRPr lang="pt-BR" altLang="pt-BR" sz="1800"/>
            </a:p>
          </p:txBody>
        </p:sp>
        <p:sp>
          <p:nvSpPr>
            <p:cNvPr id="100359" name="Oval 6"/>
            <p:cNvSpPr>
              <a:spLocks noChangeArrowheads="1"/>
            </p:cNvSpPr>
            <p:nvPr/>
          </p:nvSpPr>
          <p:spPr bwMode="auto">
            <a:xfrm>
              <a:off x="3141" y="10259"/>
              <a:ext cx="2700" cy="720"/>
            </a:xfrm>
            <a:prstGeom prst="ellipse">
              <a:avLst/>
            </a:prstGeom>
            <a:solidFill>
              <a:srgbClr val="FFFFFF"/>
            </a:solidFill>
            <a:ln w="9525">
              <a:solidFill>
                <a:srgbClr val="000000"/>
              </a:solidFill>
              <a:round/>
              <a:headEnd/>
              <a:tailEnd/>
            </a:ln>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endParaRPr lang="pt-BR" altLang="pt-BR" sz="1200">
                <a:latin typeface="Times New Roman" panose="02020603050405020304" pitchFamily="18" charset="0"/>
              </a:endParaRPr>
            </a:p>
            <a:p>
              <a:pPr algn="ctr" eaLnBrk="1" hangingPunct="1">
                <a:spcBef>
                  <a:spcPct val="0"/>
                </a:spcBef>
                <a:buClrTx/>
                <a:buSzTx/>
                <a:buFontTx/>
                <a:buNone/>
              </a:pPr>
              <a:r>
                <a:rPr lang="pt-BR" altLang="pt-BR" sz="1800">
                  <a:latin typeface="Times New Roman" panose="02020603050405020304" pitchFamily="18" charset="0"/>
                </a:rPr>
                <a:t>nro_empréstimo</a:t>
              </a:r>
              <a:endParaRPr lang="pt-BR" altLang="pt-BR" sz="1800"/>
            </a:p>
          </p:txBody>
        </p:sp>
        <p:sp>
          <p:nvSpPr>
            <p:cNvPr id="100360" name="Oval 7"/>
            <p:cNvSpPr>
              <a:spLocks noChangeArrowheads="1"/>
            </p:cNvSpPr>
            <p:nvPr/>
          </p:nvSpPr>
          <p:spPr bwMode="auto">
            <a:xfrm>
              <a:off x="6561" y="10259"/>
              <a:ext cx="1620" cy="720"/>
            </a:xfrm>
            <a:prstGeom prst="ellipse">
              <a:avLst/>
            </a:prstGeom>
            <a:solidFill>
              <a:srgbClr val="FFFFFF"/>
            </a:solidFill>
            <a:ln w="9525">
              <a:solidFill>
                <a:srgbClr val="000000"/>
              </a:solidFill>
              <a:round/>
              <a:headEnd/>
              <a:tailEnd/>
            </a:ln>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endParaRPr lang="pt-BR" altLang="pt-BR" sz="1200">
                <a:latin typeface="Times New Roman" panose="02020603050405020304" pitchFamily="18" charset="0"/>
              </a:endParaRPr>
            </a:p>
            <a:p>
              <a:pPr algn="ctr" eaLnBrk="1" hangingPunct="1">
                <a:spcBef>
                  <a:spcPct val="0"/>
                </a:spcBef>
                <a:buClrTx/>
                <a:buSzTx/>
                <a:buFontTx/>
                <a:buNone/>
              </a:pPr>
              <a:r>
                <a:rPr lang="pt-BR" altLang="pt-BR" sz="1800">
                  <a:latin typeface="Times New Roman" panose="02020603050405020304" pitchFamily="18" charset="0"/>
                </a:rPr>
                <a:t>total</a:t>
              </a:r>
              <a:endParaRPr lang="pt-BR" altLang="pt-BR" sz="1800"/>
            </a:p>
          </p:txBody>
        </p:sp>
        <p:sp>
          <p:nvSpPr>
            <p:cNvPr id="100361" name="Line 8"/>
            <p:cNvSpPr>
              <a:spLocks noChangeShapeType="1"/>
            </p:cNvSpPr>
            <p:nvPr/>
          </p:nvSpPr>
          <p:spPr bwMode="auto">
            <a:xfrm>
              <a:off x="4941" y="10979"/>
              <a:ext cx="900" cy="3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0362" name="Line 9"/>
            <p:cNvSpPr>
              <a:spLocks noChangeShapeType="1"/>
            </p:cNvSpPr>
            <p:nvPr/>
          </p:nvSpPr>
          <p:spPr bwMode="auto">
            <a:xfrm flipH="1">
              <a:off x="6741" y="10979"/>
              <a:ext cx="360" cy="3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grpSp>
    </p:spTree>
    <p:extLst>
      <p:ext uri="{BB962C8B-B14F-4D97-AF65-F5344CB8AC3E}">
        <p14:creationId xmlns:p14="http://schemas.microsoft.com/office/powerpoint/2010/main" val="25403970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2"/>
          <p:cNvSpPr>
            <a:spLocks noGrp="1" noChangeArrowheads="1"/>
          </p:cNvSpPr>
          <p:nvPr>
            <p:ph type="title"/>
          </p:nvPr>
        </p:nvSpPr>
        <p:spPr/>
        <p:txBody>
          <a:bodyPr>
            <a:normAutofit fontScale="90000"/>
          </a:bodyPr>
          <a:lstStyle/>
          <a:p>
            <a:pPr eaLnBrk="1" hangingPunct="1"/>
            <a:r>
              <a:rPr lang="pt-BR" altLang="pt-BR" sz="4000" smtClean="0"/>
              <a:t>Uso de Conjunto de Entidades ou Conjunto de Relacionamentos</a:t>
            </a:r>
          </a:p>
        </p:txBody>
      </p:sp>
      <p:sp>
        <p:nvSpPr>
          <p:cNvPr id="101380" name="Rectangle 3"/>
          <p:cNvSpPr>
            <a:spLocks noGrp="1" noChangeArrowheads="1"/>
          </p:cNvSpPr>
          <p:nvPr>
            <p:ph type="body" idx="1"/>
          </p:nvPr>
        </p:nvSpPr>
        <p:spPr>
          <a:xfrm>
            <a:off x="457200" y="1981200"/>
            <a:ext cx="8229600" cy="4327525"/>
          </a:xfrm>
        </p:spPr>
        <p:txBody>
          <a:bodyPr>
            <a:normAutofit/>
          </a:bodyPr>
          <a:lstStyle/>
          <a:p>
            <a:pPr lvl="1"/>
            <a:r>
              <a:rPr lang="pt-BR" altLang="pt-BR" sz="2400" dirty="0" smtClean="0"/>
              <a:t>Alternativa: podemos modelar o empréstimo não como conjunto de entidade, mas como um conjunto de relacionamento entre o conjunto de entidades Clientes e Agências </a:t>
            </a:r>
          </a:p>
          <a:p>
            <a:pPr lvl="2"/>
            <a:r>
              <a:rPr lang="pt-BR" altLang="pt-BR" sz="2400" dirty="0" smtClean="0"/>
              <a:t>cada empréstimo é representado por um relacionamento entre um cliente e uma agência</a:t>
            </a:r>
          </a:p>
          <a:p>
            <a:pPr lvl="2"/>
            <a:r>
              <a:rPr lang="pt-BR" altLang="pt-BR" sz="2400" dirty="0" err="1" smtClean="0"/>
              <a:t>nro_emprestimo</a:t>
            </a:r>
            <a:r>
              <a:rPr lang="pt-BR" altLang="pt-BR" sz="2400" dirty="0" smtClean="0"/>
              <a:t> e total são atributos descritivos do relacionamento</a:t>
            </a:r>
          </a:p>
        </p:txBody>
      </p:sp>
    </p:spTree>
    <p:extLst>
      <p:ext uri="{BB962C8B-B14F-4D97-AF65-F5344CB8AC3E}">
        <p14:creationId xmlns:p14="http://schemas.microsoft.com/office/powerpoint/2010/main" val="5726424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Rectangle 2"/>
          <p:cNvSpPr>
            <a:spLocks noGrp="1" noChangeArrowheads="1"/>
          </p:cNvSpPr>
          <p:nvPr>
            <p:ph type="title"/>
          </p:nvPr>
        </p:nvSpPr>
        <p:spPr/>
        <p:txBody>
          <a:bodyPr>
            <a:normAutofit fontScale="90000"/>
          </a:bodyPr>
          <a:lstStyle/>
          <a:p>
            <a:pPr eaLnBrk="1" hangingPunct="1"/>
            <a:r>
              <a:rPr lang="pt-BR" altLang="pt-BR" sz="4000" smtClean="0"/>
              <a:t>Uso de Conjunto de Entidades ou Conjunto de Relacionamentos</a:t>
            </a:r>
          </a:p>
        </p:txBody>
      </p:sp>
      <p:sp>
        <p:nvSpPr>
          <p:cNvPr id="102404" name="Rectangle 3"/>
          <p:cNvSpPr>
            <a:spLocks noGrp="1" noChangeArrowheads="1"/>
          </p:cNvSpPr>
          <p:nvPr>
            <p:ph type="body" idx="1"/>
          </p:nvPr>
        </p:nvSpPr>
        <p:spPr>
          <a:xfrm>
            <a:off x="457200" y="1981200"/>
            <a:ext cx="8229600" cy="584200"/>
          </a:xfrm>
        </p:spPr>
        <p:txBody>
          <a:bodyPr>
            <a:normAutofit/>
          </a:bodyPr>
          <a:lstStyle/>
          <a:p>
            <a:pPr lvl="1"/>
            <a:r>
              <a:rPr lang="pt-BR" altLang="pt-BR" sz="2400" dirty="0" smtClean="0"/>
              <a:t>Representação:</a:t>
            </a:r>
          </a:p>
        </p:txBody>
      </p:sp>
      <p:sp>
        <p:nvSpPr>
          <p:cNvPr id="102405" name="Rectangle 5"/>
          <p:cNvSpPr>
            <a:spLocks noChangeArrowheads="1"/>
          </p:cNvSpPr>
          <p:nvPr/>
        </p:nvSpPr>
        <p:spPr bwMode="auto">
          <a:xfrm>
            <a:off x="990600" y="4811713"/>
            <a:ext cx="1420813" cy="842962"/>
          </a:xfrm>
          <a:prstGeom prst="rect">
            <a:avLst/>
          </a:prstGeom>
          <a:solidFill>
            <a:srgbClr val="FFFFFF"/>
          </a:solidFill>
          <a:ln w="9525">
            <a:solidFill>
              <a:srgbClr val="000000"/>
            </a:solidFill>
            <a:miter lim="800000"/>
            <a:headEnd/>
            <a:tailEnd/>
          </a:ln>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endParaRPr lang="pt-BR" altLang="pt-BR" sz="1200">
              <a:latin typeface="Times New Roman" panose="02020603050405020304" pitchFamily="18" charset="0"/>
            </a:endParaRPr>
          </a:p>
          <a:p>
            <a:pPr algn="ctr" eaLnBrk="1" hangingPunct="1">
              <a:spcBef>
                <a:spcPct val="0"/>
              </a:spcBef>
              <a:buClrTx/>
              <a:buSzTx/>
              <a:buFontTx/>
              <a:buNone/>
            </a:pPr>
            <a:r>
              <a:rPr lang="pt-BR" altLang="pt-BR" sz="1800">
                <a:latin typeface="Times New Roman" panose="02020603050405020304" pitchFamily="18" charset="0"/>
              </a:rPr>
              <a:t>cliente</a:t>
            </a:r>
            <a:endParaRPr lang="pt-BR" altLang="pt-BR" sz="1800"/>
          </a:p>
        </p:txBody>
      </p:sp>
      <p:sp>
        <p:nvSpPr>
          <p:cNvPr id="102406" name="Rectangle 6"/>
          <p:cNvSpPr>
            <a:spLocks noChangeArrowheads="1"/>
          </p:cNvSpPr>
          <p:nvPr/>
        </p:nvSpPr>
        <p:spPr bwMode="auto">
          <a:xfrm>
            <a:off x="6986588" y="4811713"/>
            <a:ext cx="1420812" cy="842962"/>
          </a:xfrm>
          <a:prstGeom prst="rect">
            <a:avLst/>
          </a:prstGeom>
          <a:solidFill>
            <a:srgbClr val="FFFFFF"/>
          </a:solidFill>
          <a:ln w="9525">
            <a:solidFill>
              <a:srgbClr val="000000"/>
            </a:solidFill>
            <a:miter lim="800000"/>
            <a:headEnd/>
            <a:tailEnd/>
          </a:ln>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endParaRPr lang="pt-BR" altLang="pt-BR" sz="1200">
              <a:latin typeface="Times New Roman" panose="02020603050405020304" pitchFamily="18" charset="0"/>
            </a:endParaRPr>
          </a:p>
          <a:p>
            <a:pPr algn="ctr" eaLnBrk="1" hangingPunct="1">
              <a:spcBef>
                <a:spcPct val="0"/>
              </a:spcBef>
              <a:buClrTx/>
              <a:buSzTx/>
              <a:buFontTx/>
              <a:buNone/>
            </a:pPr>
            <a:r>
              <a:rPr lang="pt-BR" altLang="pt-BR" sz="1800">
                <a:latin typeface="Times New Roman" panose="02020603050405020304" pitchFamily="18" charset="0"/>
              </a:rPr>
              <a:t>agência</a:t>
            </a:r>
            <a:endParaRPr lang="pt-BR" altLang="pt-BR" sz="1800"/>
          </a:p>
        </p:txBody>
      </p:sp>
      <p:sp>
        <p:nvSpPr>
          <p:cNvPr id="102407" name="AutoShape 7"/>
          <p:cNvSpPr>
            <a:spLocks noChangeArrowheads="1"/>
          </p:cNvSpPr>
          <p:nvPr/>
        </p:nvSpPr>
        <p:spPr bwMode="auto">
          <a:xfrm>
            <a:off x="3514725" y="4532313"/>
            <a:ext cx="2368550" cy="1403350"/>
          </a:xfrm>
          <a:prstGeom prst="flowChartDecision">
            <a:avLst/>
          </a:prstGeom>
          <a:solidFill>
            <a:srgbClr val="FFFFFF"/>
          </a:solidFill>
          <a:ln w="9525">
            <a:solidFill>
              <a:srgbClr val="000000"/>
            </a:solidFill>
            <a:miter lim="800000"/>
            <a:headEnd/>
            <a:tailEnd/>
          </a:ln>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pt-BR" altLang="pt-BR" sz="1600">
                <a:latin typeface="Times New Roman" panose="02020603050405020304" pitchFamily="18" charset="0"/>
              </a:rPr>
              <a:t>     realiza</a:t>
            </a:r>
            <a:r>
              <a:rPr lang="pt-BR" altLang="pt-BR" sz="1600" b="1">
                <a:latin typeface="Times New Roman" panose="02020603050405020304" pitchFamily="18" charset="0"/>
              </a:rPr>
              <a:t> </a:t>
            </a:r>
            <a:r>
              <a:rPr lang="pt-BR" altLang="pt-BR" sz="1600">
                <a:latin typeface="Times New Roman" panose="02020603050405020304" pitchFamily="18" charset="0"/>
              </a:rPr>
              <a:t>empréstimo</a:t>
            </a:r>
            <a:endParaRPr lang="pt-BR" altLang="pt-BR" sz="1600"/>
          </a:p>
        </p:txBody>
      </p:sp>
      <p:sp>
        <p:nvSpPr>
          <p:cNvPr id="102408" name="Oval 8"/>
          <p:cNvSpPr>
            <a:spLocks noChangeArrowheads="1"/>
          </p:cNvSpPr>
          <p:nvPr/>
        </p:nvSpPr>
        <p:spPr bwMode="auto">
          <a:xfrm>
            <a:off x="1936750" y="3127375"/>
            <a:ext cx="2366963" cy="1123950"/>
          </a:xfrm>
          <a:prstGeom prst="ellipse">
            <a:avLst/>
          </a:prstGeom>
          <a:solidFill>
            <a:srgbClr val="FFFFFF"/>
          </a:solidFill>
          <a:ln w="9525">
            <a:solidFill>
              <a:srgbClr val="000000"/>
            </a:solidFill>
            <a:round/>
            <a:headEnd/>
            <a:tailEnd/>
          </a:ln>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endParaRPr lang="pt-BR" altLang="pt-BR" sz="1200">
              <a:latin typeface="Times New Roman" panose="02020603050405020304" pitchFamily="18" charset="0"/>
            </a:endParaRPr>
          </a:p>
          <a:p>
            <a:pPr algn="ctr" eaLnBrk="1" hangingPunct="1">
              <a:spcBef>
                <a:spcPct val="0"/>
              </a:spcBef>
              <a:buClrTx/>
              <a:buSzTx/>
              <a:buFontTx/>
              <a:buNone/>
            </a:pPr>
            <a:r>
              <a:rPr lang="pt-BR" altLang="pt-BR" sz="1600">
                <a:latin typeface="Times New Roman" panose="02020603050405020304" pitchFamily="18" charset="0"/>
              </a:rPr>
              <a:t>nro_empréstimo</a:t>
            </a:r>
            <a:endParaRPr lang="pt-BR" altLang="pt-BR" sz="1600"/>
          </a:p>
        </p:txBody>
      </p:sp>
      <p:sp>
        <p:nvSpPr>
          <p:cNvPr id="102409" name="Oval 9"/>
          <p:cNvSpPr>
            <a:spLocks noChangeArrowheads="1"/>
          </p:cNvSpPr>
          <p:nvPr/>
        </p:nvSpPr>
        <p:spPr bwMode="auto">
          <a:xfrm>
            <a:off x="4935538" y="3127375"/>
            <a:ext cx="1420812" cy="1123950"/>
          </a:xfrm>
          <a:prstGeom prst="ellipse">
            <a:avLst/>
          </a:prstGeom>
          <a:solidFill>
            <a:srgbClr val="FFFFFF"/>
          </a:solidFill>
          <a:ln w="9525">
            <a:solidFill>
              <a:srgbClr val="000000"/>
            </a:solidFill>
            <a:round/>
            <a:headEnd/>
            <a:tailEnd/>
          </a:ln>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endParaRPr lang="pt-BR" altLang="pt-BR" sz="1200">
              <a:latin typeface="Times New Roman" panose="02020603050405020304" pitchFamily="18" charset="0"/>
            </a:endParaRPr>
          </a:p>
          <a:p>
            <a:pPr algn="ctr" eaLnBrk="1" hangingPunct="1">
              <a:spcBef>
                <a:spcPct val="0"/>
              </a:spcBef>
              <a:buClrTx/>
              <a:buSzTx/>
              <a:buFontTx/>
              <a:buNone/>
            </a:pPr>
            <a:r>
              <a:rPr lang="pt-BR" altLang="pt-BR" sz="1800">
                <a:latin typeface="Times New Roman" panose="02020603050405020304" pitchFamily="18" charset="0"/>
              </a:rPr>
              <a:t>total</a:t>
            </a:r>
            <a:endParaRPr lang="pt-BR" altLang="pt-BR" sz="1800"/>
          </a:p>
        </p:txBody>
      </p:sp>
      <p:sp>
        <p:nvSpPr>
          <p:cNvPr id="102410" name="Line 10"/>
          <p:cNvSpPr>
            <a:spLocks noChangeShapeType="1"/>
          </p:cNvSpPr>
          <p:nvPr/>
        </p:nvSpPr>
        <p:spPr bwMode="auto">
          <a:xfrm>
            <a:off x="3514725" y="4251325"/>
            <a:ext cx="769938" cy="5461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2411" name="Line 11"/>
          <p:cNvSpPr>
            <a:spLocks noChangeShapeType="1"/>
          </p:cNvSpPr>
          <p:nvPr/>
        </p:nvSpPr>
        <p:spPr bwMode="auto">
          <a:xfrm flipH="1">
            <a:off x="5148263" y="4251325"/>
            <a:ext cx="260350" cy="5461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2412" name="Line 12"/>
          <p:cNvSpPr>
            <a:spLocks noChangeShapeType="1"/>
          </p:cNvSpPr>
          <p:nvPr/>
        </p:nvSpPr>
        <p:spPr bwMode="auto">
          <a:xfrm>
            <a:off x="2411413" y="5229225"/>
            <a:ext cx="111918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2413" name="Line 13"/>
          <p:cNvSpPr>
            <a:spLocks noChangeShapeType="1"/>
          </p:cNvSpPr>
          <p:nvPr/>
        </p:nvSpPr>
        <p:spPr bwMode="auto">
          <a:xfrm>
            <a:off x="5867400" y="5229225"/>
            <a:ext cx="10810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Tree>
    <p:extLst>
      <p:ext uri="{BB962C8B-B14F-4D97-AF65-F5344CB8AC3E}">
        <p14:creationId xmlns:p14="http://schemas.microsoft.com/office/powerpoint/2010/main" val="108976896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2"/>
          <p:cNvSpPr>
            <a:spLocks noGrp="1" noChangeArrowheads="1"/>
          </p:cNvSpPr>
          <p:nvPr>
            <p:ph type="title"/>
          </p:nvPr>
        </p:nvSpPr>
        <p:spPr/>
        <p:txBody>
          <a:bodyPr>
            <a:normAutofit fontScale="90000"/>
          </a:bodyPr>
          <a:lstStyle/>
          <a:p>
            <a:pPr eaLnBrk="1" hangingPunct="1"/>
            <a:r>
              <a:rPr lang="pt-BR" altLang="pt-BR" sz="4000" smtClean="0"/>
              <a:t>Uso de Conjunto de Entidades ou Conjunto de Relacionamentos</a:t>
            </a:r>
          </a:p>
        </p:txBody>
      </p:sp>
      <p:sp>
        <p:nvSpPr>
          <p:cNvPr id="103428" name="Rectangle 3"/>
          <p:cNvSpPr>
            <a:spLocks noGrp="1" noChangeArrowheads="1"/>
          </p:cNvSpPr>
          <p:nvPr>
            <p:ph type="body" idx="1"/>
          </p:nvPr>
        </p:nvSpPr>
        <p:spPr>
          <a:xfrm>
            <a:off x="457200" y="1981200"/>
            <a:ext cx="8435975" cy="3886200"/>
          </a:xfrm>
        </p:spPr>
        <p:txBody>
          <a:bodyPr>
            <a:normAutofit/>
          </a:bodyPr>
          <a:lstStyle/>
          <a:p>
            <a:pPr lvl="1">
              <a:lnSpc>
                <a:spcPct val="90000"/>
              </a:lnSpc>
            </a:pPr>
            <a:r>
              <a:rPr lang="pt-BR" altLang="pt-BR" sz="2400" dirty="0" smtClean="0"/>
              <a:t>Problema: dessa forma </a:t>
            </a:r>
            <a:r>
              <a:rPr lang="pt-BR" altLang="pt-BR" sz="2400" b="1" dirty="0" smtClean="0"/>
              <a:t>não podemos </a:t>
            </a:r>
            <a:r>
              <a:rPr lang="pt-BR" altLang="pt-BR" sz="2400" dirty="0" smtClean="0"/>
              <a:t>representar de maneira satisfatória uma situação na qual vários clientes tomam um empréstimo de forma conjunta, pois teríamos que definir um relacionamento </a:t>
            </a:r>
            <a:r>
              <a:rPr lang="pt-BR" altLang="pt-BR" sz="2400" b="1" dirty="0" smtClean="0"/>
              <a:t>em separado </a:t>
            </a:r>
            <a:r>
              <a:rPr lang="pt-BR" altLang="pt-BR" sz="2400" dirty="0" smtClean="0"/>
              <a:t>para cada cliente componente de empréstimo conjunto, ou seja, </a:t>
            </a:r>
            <a:r>
              <a:rPr lang="pt-BR" altLang="pt-BR" sz="2400" b="1" dirty="0" smtClean="0"/>
              <a:t>replicar os valores </a:t>
            </a:r>
            <a:r>
              <a:rPr lang="pt-BR" altLang="pt-BR" sz="2400" dirty="0" smtClean="0"/>
              <a:t>dos atributos descritivos </a:t>
            </a:r>
            <a:r>
              <a:rPr lang="pt-BR" altLang="pt-BR" sz="2400" dirty="0" err="1" smtClean="0"/>
              <a:t>nro_emprestimo</a:t>
            </a:r>
            <a:r>
              <a:rPr lang="pt-BR" altLang="pt-BR" sz="2400" dirty="0" smtClean="0"/>
              <a:t> e total para cada um dos relacionamentos do par Cliente / Agência </a:t>
            </a:r>
          </a:p>
        </p:txBody>
      </p:sp>
    </p:spTree>
    <p:extLst>
      <p:ext uri="{BB962C8B-B14F-4D97-AF65-F5344CB8AC3E}">
        <p14:creationId xmlns:p14="http://schemas.microsoft.com/office/powerpoint/2010/main" val="14858462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Rectangle 2"/>
          <p:cNvSpPr>
            <a:spLocks noGrp="1" noChangeArrowheads="1"/>
          </p:cNvSpPr>
          <p:nvPr>
            <p:ph type="title"/>
          </p:nvPr>
        </p:nvSpPr>
        <p:spPr/>
        <p:txBody>
          <a:bodyPr>
            <a:normAutofit fontScale="90000"/>
          </a:bodyPr>
          <a:lstStyle/>
          <a:p>
            <a:pPr eaLnBrk="1" hangingPunct="1"/>
            <a:r>
              <a:rPr lang="pt-BR" altLang="pt-BR" sz="4000" smtClean="0"/>
              <a:t>Uso de Conjunto de Entidades ou Conjunto de Relacionamentos</a:t>
            </a:r>
          </a:p>
        </p:txBody>
      </p:sp>
      <p:sp>
        <p:nvSpPr>
          <p:cNvPr id="104452" name="Rectangle 3"/>
          <p:cNvSpPr>
            <a:spLocks noGrp="1" noChangeArrowheads="1"/>
          </p:cNvSpPr>
          <p:nvPr>
            <p:ph type="body" idx="1"/>
          </p:nvPr>
        </p:nvSpPr>
        <p:spPr>
          <a:xfrm>
            <a:off x="457200" y="1981200"/>
            <a:ext cx="8229600" cy="4327525"/>
          </a:xfrm>
        </p:spPr>
        <p:txBody>
          <a:bodyPr>
            <a:normAutofit/>
          </a:bodyPr>
          <a:lstStyle/>
          <a:p>
            <a:pPr lvl="1"/>
            <a:r>
              <a:rPr lang="pt-BR" altLang="pt-BR" sz="2400" dirty="0" smtClean="0"/>
              <a:t>Problemas que essa replicação causa:</a:t>
            </a:r>
          </a:p>
          <a:p>
            <a:pPr lvl="2"/>
            <a:r>
              <a:rPr lang="pt-BR" altLang="pt-BR" sz="2400" dirty="0" smtClean="0"/>
              <a:t>os mesmos dados são armazenados </a:t>
            </a:r>
            <a:r>
              <a:rPr lang="pt-BR" altLang="pt-BR" sz="2400" b="1" dirty="0" smtClean="0"/>
              <a:t>diversas vezes</a:t>
            </a:r>
            <a:r>
              <a:rPr lang="pt-BR" altLang="pt-BR" sz="2400" dirty="0" smtClean="0"/>
              <a:t>, desperdiçando espaço em memória</a:t>
            </a:r>
          </a:p>
          <a:p>
            <a:pPr lvl="2"/>
            <a:r>
              <a:rPr lang="pt-BR" altLang="pt-BR" sz="2400" dirty="0" smtClean="0"/>
              <a:t>as atualizações podem deixar os dados em </a:t>
            </a:r>
            <a:r>
              <a:rPr lang="pt-BR" altLang="pt-BR" sz="2400" b="1" dirty="0" smtClean="0"/>
              <a:t>estado inconsistente</a:t>
            </a:r>
            <a:r>
              <a:rPr lang="pt-BR" altLang="pt-BR" sz="2400" dirty="0" smtClean="0"/>
              <a:t>, quando os valores diferem nos atributos de dois relacionamentos que deveriam, supostamente, possuir valores iguais</a:t>
            </a:r>
          </a:p>
          <a:p>
            <a:pPr lvl="1" eaLnBrk="1" hangingPunct="1">
              <a:buFont typeface="Wingdings" panose="05000000000000000000" pitchFamily="2" charset="2"/>
              <a:buNone/>
            </a:pPr>
            <a:endParaRPr lang="pt-BR" altLang="pt-BR" sz="2800" dirty="0" smtClean="0"/>
          </a:p>
          <a:p>
            <a:pPr lvl="1"/>
            <a:r>
              <a:rPr lang="pt-BR" altLang="pt-BR" sz="2400" dirty="0" smtClean="0"/>
              <a:t>Para evitar tais replicações </a:t>
            </a:r>
            <a:r>
              <a:rPr lang="pt-BR" altLang="pt-BR" sz="2400" dirty="0" smtClean="0">
                <a:sym typeface="Wingdings" panose="05000000000000000000" pitchFamily="2" charset="2"/>
              </a:rPr>
              <a:t></a:t>
            </a:r>
            <a:r>
              <a:rPr lang="pt-BR" altLang="pt-BR" sz="2400" dirty="0" smtClean="0"/>
              <a:t> </a:t>
            </a:r>
            <a:r>
              <a:rPr lang="pt-BR" altLang="pt-BR" sz="2400" b="1" dirty="0" smtClean="0"/>
              <a:t>teoria da normalização</a:t>
            </a:r>
            <a:r>
              <a:rPr lang="pt-BR" altLang="pt-BR" sz="2400" dirty="0" smtClean="0"/>
              <a:t> </a:t>
            </a:r>
          </a:p>
        </p:txBody>
      </p:sp>
    </p:spTree>
    <p:extLst>
      <p:ext uri="{BB962C8B-B14F-4D97-AF65-F5344CB8AC3E}">
        <p14:creationId xmlns:p14="http://schemas.microsoft.com/office/powerpoint/2010/main" val="332478359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Rectangle 2"/>
          <p:cNvSpPr>
            <a:spLocks noGrp="1" noChangeArrowheads="1"/>
          </p:cNvSpPr>
          <p:nvPr>
            <p:ph type="title"/>
          </p:nvPr>
        </p:nvSpPr>
        <p:spPr/>
        <p:txBody>
          <a:bodyPr>
            <a:normAutofit fontScale="90000"/>
          </a:bodyPr>
          <a:lstStyle/>
          <a:p>
            <a:pPr eaLnBrk="1" hangingPunct="1"/>
            <a:r>
              <a:rPr lang="pt-BR" altLang="pt-BR" smtClean="0"/>
              <a:t>Mapeamento de Restrições</a:t>
            </a:r>
          </a:p>
        </p:txBody>
      </p:sp>
      <p:sp>
        <p:nvSpPr>
          <p:cNvPr id="105476" name="Rectangle 3"/>
          <p:cNvSpPr>
            <a:spLocks noGrp="1" noChangeArrowheads="1"/>
          </p:cNvSpPr>
          <p:nvPr>
            <p:ph type="body" idx="1"/>
          </p:nvPr>
        </p:nvSpPr>
        <p:spPr/>
        <p:txBody>
          <a:bodyPr>
            <a:normAutofit/>
          </a:bodyPr>
          <a:lstStyle/>
          <a:p>
            <a:pPr eaLnBrk="1" hangingPunct="1"/>
            <a:r>
              <a:rPr lang="pt-BR" altLang="pt-BR" sz="2800" dirty="0" smtClean="0"/>
              <a:t>Um esquema E-R pode definir </a:t>
            </a:r>
            <a:r>
              <a:rPr lang="pt-BR" altLang="pt-BR" sz="2800" b="1" dirty="0" smtClean="0"/>
              <a:t>certas restrições </a:t>
            </a:r>
            <a:r>
              <a:rPr lang="pt-BR" altLang="pt-BR" sz="2800" dirty="0" smtClean="0"/>
              <a:t>as quais o conteúdo do </a:t>
            </a:r>
            <a:r>
              <a:rPr lang="pt-BR" altLang="pt-BR" sz="2800" b="1" dirty="0" smtClean="0"/>
              <a:t>BD deve respeitar</a:t>
            </a:r>
            <a:r>
              <a:rPr lang="pt-BR" altLang="pt-BR" sz="2800" dirty="0" smtClean="0"/>
              <a:t>: </a:t>
            </a:r>
          </a:p>
          <a:p>
            <a:pPr lvl="1" eaLnBrk="1" hangingPunct="1"/>
            <a:r>
              <a:rPr lang="pt-BR" altLang="pt-BR" sz="2400" dirty="0" smtClean="0"/>
              <a:t> mapeamento de cardinalidades</a:t>
            </a:r>
          </a:p>
          <a:p>
            <a:pPr lvl="1" eaLnBrk="1" hangingPunct="1"/>
            <a:r>
              <a:rPr lang="pt-BR" altLang="pt-BR" sz="2400" dirty="0" smtClean="0"/>
              <a:t> dependências de existência</a:t>
            </a:r>
          </a:p>
        </p:txBody>
      </p:sp>
    </p:spTree>
    <p:extLst>
      <p:ext uri="{BB962C8B-B14F-4D97-AF65-F5344CB8AC3E}">
        <p14:creationId xmlns:p14="http://schemas.microsoft.com/office/powerpoint/2010/main" val="28747965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2"/>
          <p:cNvSpPr>
            <a:spLocks noGrp="1" noChangeArrowheads="1"/>
          </p:cNvSpPr>
          <p:nvPr>
            <p:ph type="title"/>
          </p:nvPr>
        </p:nvSpPr>
        <p:spPr/>
        <p:txBody>
          <a:bodyPr>
            <a:normAutofit fontScale="90000"/>
          </a:bodyPr>
          <a:lstStyle/>
          <a:p>
            <a:pPr eaLnBrk="1" hangingPunct="1"/>
            <a:r>
              <a:rPr lang="pt-BR" altLang="pt-BR" sz="4000" smtClean="0"/>
              <a:t>Mapeamento das Cardinalidades</a:t>
            </a:r>
          </a:p>
        </p:txBody>
      </p:sp>
      <p:sp>
        <p:nvSpPr>
          <p:cNvPr id="106500" name="Rectangle 3"/>
          <p:cNvSpPr>
            <a:spLocks noGrp="1" noChangeArrowheads="1"/>
          </p:cNvSpPr>
          <p:nvPr>
            <p:ph type="body" idx="1"/>
          </p:nvPr>
        </p:nvSpPr>
        <p:spPr/>
        <p:txBody>
          <a:bodyPr/>
          <a:lstStyle/>
          <a:p>
            <a:pPr eaLnBrk="1" hangingPunct="1"/>
            <a:r>
              <a:rPr lang="pt-BR" altLang="pt-BR" sz="2800" smtClean="0"/>
              <a:t>Expressa o número de entidades às quais uma outra entidade </a:t>
            </a:r>
            <a:r>
              <a:rPr lang="pt-BR" altLang="pt-BR" sz="2800" b="1" smtClean="0"/>
              <a:t>pode estar associada </a:t>
            </a:r>
            <a:r>
              <a:rPr lang="pt-BR" altLang="pt-BR" sz="2800" smtClean="0"/>
              <a:t>via um conjunto de relacionamentos</a:t>
            </a:r>
          </a:p>
          <a:p>
            <a:pPr eaLnBrk="1" hangingPunct="1">
              <a:buFont typeface="Wingdings" panose="05000000000000000000" pitchFamily="2" charset="2"/>
              <a:buNone/>
            </a:pPr>
            <a:endParaRPr lang="pt-BR" altLang="pt-BR" sz="2800" smtClean="0"/>
          </a:p>
          <a:p>
            <a:pPr eaLnBrk="1" hangingPunct="1"/>
            <a:r>
              <a:rPr lang="pt-BR" altLang="pt-BR" sz="2800" smtClean="0"/>
              <a:t>Para os conjuntos de relacionamentos binários podemos definir as seguintes </a:t>
            </a:r>
            <a:r>
              <a:rPr lang="pt-BR" altLang="pt-BR" sz="2800" b="1" smtClean="0"/>
              <a:t>cardinalidades</a:t>
            </a:r>
            <a:r>
              <a:rPr lang="pt-BR" altLang="pt-BR" sz="2800" smtClean="0"/>
              <a:t>: um para um, um para muitos (muitos para um) e muitos para muitos </a:t>
            </a:r>
          </a:p>
        </p:txBody>
      </p:sp>
    </p:spTree>
    <p:extLst>
      <p:ext uri="{BB962C8B-B14F-4D97-AF65-F5344CB8AC3E}">
        <p14:creationId xmlns:p14="http://schemas.microsoft.com/office/powerpoint/2010/main" val="23562273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2"/>
          <p:cNvSpPr>
            <a:spLocks noGrp="1" noChangeArrowheads="1"/>
          </p:cNvSpPr>
          <p:nvPr>
            <p:ph type="title"/>
          </p:nvPr>
        </p:nvSpPr>
        <p:spPr>
          <a:xfrm>
            <a:off x="-28074" y="1"/>
            <a:ext cx="9172074" cy="1632284"/>
          </a:xfrm>
        </p:spPr>
        <p:txBody>
          <a:bodyPr>
            <a:noAutofit/>
          </a:bodyPr>
          <a:lstStyle/>
          <a:p>
            <a:pPr eaLnBrk="1" hangingPunct="1"/>
            <a:r>
              <a:rPr lang="pt-BR" altLang="pt-BR" sz="5400" b="1" dirty="0" smtClean="0"/>
              <a:t>Modelo </a:t>
            </a:r>
            <a:r>
              <a:rPr lang="pt-BR" altLang="pt-BR" sz="5400" b="1" dirty="0" smtClean="0"/>
              <a:t/>
            </a:r>
            <a:br>
              <a:rPr lang="pt-BR" altLang="pt-BR" sz="5400" b="1" dirty="0" smtClean="0"/>
            </a:br>
            <a:r>
              <a:rPr lang="pt-BR" altLang="pt-BR" sz="5400" b="1" dirty="0" smtClean="0"/>
              <a:t>Entidade-Relacionamento</a:t>
            </a:r>
            <a:endParaRPr lang="pt-BR" altLang="pt-BR" sz="5400" b="1" dirty="0" smtClean="0"/>
          </a:p>
        </p:txBody>
      </p:sp>
      <p:sp>
        <p:nvSpPr>
          <p:cNvPr id="68612" name="Rectangle 3"/>
          <p:cNvSpPr>
            <a:spLocks noGrp="1" noChangeArrowheads="1"/>
          </p:cNvSpPr>
          <p:nvPr>
            <p:ph type="body" idx="1"/>
          </p:nvPr>
        </p:nvSpPr>
        <p:spPr>
          <a:xfrm>
            <a:off x="433138" y="1696453"/>
            <a:ext cx="8746900" cy="4665162"/>
          </a:xfrm>
        </p:spPr>
        <p:txBody>
          <a:bodyPr>
            <a:normAutofit/>
          </a:bodyPr>
          <a:lstStyle/>
          <a:p>
            <a:pPr marL="457200" lvl="1" indent="0">
              <a:buNone/>
            </a:pPr>
            <a:r>
              <a:rPr lang="pt-BR" altLang="pt-BR" sz="4000" dirty="0" smtClean="0"/>
              <a:t>Modelo</a:t>
            </a:r>
            <a:r>
              <a:rPr lang="pt-BR" altLang="pt-BR" sz="4000" dirty="0"/>
              <a:t> </a:t>
            </a:r>
            <a:r>
              <a:rPr lang="pt-BR" altLang="pt-BR" sz="4000" dirty="0" smtClean="0"/>
              <a:t>é uma simplificação da realidade.</a:t>
            </a:r>
          </a:p>
          <a:p>
            <a:pPr marL="457200" lvl="1" indent="0">
              <a:buNone/>
            </a:pPr>
            <a:endParaRPr lang="pt-BR" altLang="pt-BR" sz="4000" dirty="0" smtClean="0"/>
          </a:p>
          <a:p>
            <a:pPr marL="457200" lvl="1" indent="0">
              <a:buNone/>
            </a:pPr>
            <a:r>
              <a:rPr lang="pt-BR" altLang="pt-BR" sz="4000" dirty="0" smtClean="0"/>
              <a:t>Por essência, existe perda de informação do que se está representando. Exemplos:</a:t>
            </a:r>
            <a:endParaRPr lang="pt-BR" altLang="pt-BR" sz="4000" dirty="0" smtClean="0"/>
          </a:p>
        </p:txBody>
      </p:sp>
    </p:spTree>
    <p:extLst>
      <p:ext uri="{BB962C8B-B14F-4D97-AF65-F5344CB8AC3E}">
        <p14:creationId xmlns:p14="http://schemas.microsoft.com/office/powerpoint/2010/main" val="217558509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2"/>
          <p:cNvSpPr>
            <a:spLocks noGrp="1" noChangeArrowheads="1"/>
          </p:cNvSpPr>
          <p:nvPr>
            <p:ph type="title"/>
          </p:nvPr>
        </p:nvSpPr>
        <p:spPr/>
        <p:txBody>
          <a:bodyPr>
            <a:normAutofit fontScale="90000"/>
          </a:bodyPr>
          <a:lstStyle/>
          <a:p>
            <a:pPr eaLnBrk="1" hangingPunct="1"/>
            <a:r>
              <a:rPr lang="pt-BR" altLang="pt-BR" smtClean="0"/>
              <a:t>Um para um (1-1)</a:t>
            </a:r>
          </a:p>
        </p:txBody>
      </p:sp>
      <p:sp>
        <p:nvSpPr>
          <p:cNvPr id="107524" name="Rectangle 3"/>
          <p:cNvSpPr>
            <a:spLocks noGrp="1" noChangeArrowheads="1"/>
          </p:cNvSpPr>
          <p:nvPr>
            <p:ph type="body" idx="1"/>
          </p:nvPr>
        </p:nvSpPr>
        <p:spPr>
          <a:xfrm>
            <a:off x="395288" y="1844675"/>
            <a:ext cx="8229600" cy="1879600"/>
          </a:xfrm>
        </p:spPr>
        <p:txBody>
          <a:bodyPr>
            <a:normAutofit/>
          </a:bodyPr>
          <a:lstStyle/>
          <a:p>
            <a:pPr lvl="1">
              <a:lnSpc>
                <a:spcPct val="90000"/>
              </a:lnSpc>
            </a:pPr>
            <a:r>
              <a:rPr lang="pt-BR" altLang="pt-BR" sz="2400" dirty="0" smtClean="0"/>
              <a:t>Uma entidade em A está associada no máximo com uma entidade em B, e uma entidade em B está associada com no máximo uma entidade em A</a:t>
            </a:r>
          </a:p>
          <a:p>
            <a:pPr lvl="1">
              <a:lnSpc>
                <a:spcPct val="90000"/>
              </a:lnSpc>
            </a:pPr>
            <a:endParaRPr lang="pt-BR" altLang="pt-BR" sz="2400" dirty="0" smtClean="0"/>
          </a:p>
        </p:txBody>
      </p:sp>
      <p:pic>
        <p:nvPicPr>
          <p:cNvPr id="10752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5400" y="3399151"/>
            <a:ext cx="3889375" cy="325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1017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Rectangle 2"/>
          <p:cNvSpPr>
            <a:spLocks noGrp="1" noChangeArrowheads="1"/>
          </p:cNvSpPr>
          <p:nvPr>
            <p:ph type="title"/>
          </p:nvPr>
        </p:nvSpPr>
        <p:spPr/>
        <p:txBody>
          <a:bodyPr>
            <a:normAutofit fontScale="90000"/>
          </a:bodyPr>
          <a:lstStyle/>
          <a:p>
            <a:pPr eaLnBrk="1" hangingPunct="1"/>
            <a:r>
              <a:rPr lang="pt-BR" altLang="pt-BR" smtClean="0"/>
              <a:t>Um para um (1-1)</a:t>
            </a:r>
          </a:p>
        </p:txBody>
      </p:sp>
      <p:sp>
        <p:nvSpPr>
          <p:cNvPr id="108548" name="Rectangle 3"/>
          <p:cNvSpPr>
            <a:spLocks noGrp="1" noChangeArrowheads="1"/>
          </p:cNvSpPr>
          <p:nvPr>
            <p:ph type="body" idx="1"/>
          </p:nvPr>
        </p:nvSpPr>
        <p:spPr/>
        <p:txBody>
          <a:bodyPr/>
          <a:lstStyle/>
          <a:p>
            <a:pPr eaLnBrk="1" hangingPunct="1"/>
            <a:r>
              <a:rPr lang="pt-BR" altLang="pt-BR" dirty="0" smtClean="0"/>
              <a:t>Exemplo: um time pode ter apenas um técnico e um técnico pode dirigir apenas um time</a:t>
            </a:r>
          </a:p>
          <a:p>
            <a:pPr eaLnBrk="1" hangingPunct="1"/>
            <a:endParaRPr lang="pt-BR" altLang="pt-BR" dirty="0"/>
          </a:p>
          <a:p>
            <a:pPr eaLnBrk="1" hangingPunct="1"/>
            <a:endParaRPr lang="pt-BR" altLang="pt-BR" dirty="0" smtClean="0"/>
          </a:p>
        </p:txBody>
      </p:sp>
      <p:sp>
        <p:nvSpPr>
          <p:cNvPr id="108549" name="Text Box 5"/>
          <p:cNvSpPr txBox="1">
            <a:spLocks noChangeArrowheads="1"/>
          </p:cNvSpPr>
          <p:nvPr/>
        </p:nvSpPr>
        <p:spPr bwMode="auto">
          <a:xfrm>
            <a:off x="5651500" y="4292600"/>
            <a:ext cx="1112838" cy="1008063"/>
          </a:xfrm>
          <a:prstGeom prst="rect">
            <a:avLst/>
          </a:prstGeom>
          <a:solidFill>
            <a:srgbClr val="FFFFFF"/>
          </a:solidFill>
          <a:ln w="9525">
            <a:solidFill>
              <a:srgbClr val="000000"/>
            </a:solidFill>
            <a:miter lim="800000"/>
            <a:headEnd/>
            <a:tailEnd/>
          </a:ln>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endParaRPr lang="pt-BR" altLang="pt-BR" sz="1200">
              <a:latin typeface="Times New Roman" panose="02020603050405020304" pitchFamily="18" charset="0"/>
            </a:endParaRPr>
          </a:p>
          <a:p>
            <a:pPr algn="ctr" eaLnBrk="1" hangingPunct="1">
              <a:spcBef>
                <a:spcPct val="0"/>
              </a:spcBef>
              <a:buClrTx/>
              <a:buSzTx/>
              <a:buFontTx/>
              <a:buNone/>
            </a:pPr>
            <a:r>
              <a:rPr lang="pt-BR" altLang="pt-BR" sz="1800">
                <a:latin typeface="Times New Roman" panose="02020603050405020304" pitchFamily="18" charset="0"/>
              </a:rPr>
              <a:t>time</a:t>
            </a:r>
            <a:endParaRPr lang="pt-BR" altLang="pt-BR" sz="1800"/>
          </a:p>
        </p:txBody>
      </p:sp>
      <p:sp>
        <p:nvSpPr>
          <p:cNvPr id="108550" name="Text Box 6"/>
          <p:cNvSpPr txBox="1">
            <a:spLocks noChangeArrowheads="1"/>
          </p:cNvSpPr>
          <p:nvPr/>
        </p:nvSpPr>
        <p:spPr bwMode="auto">
          <a:xfrm>
            <a:off x="1763713" y="4292600"/>
            <a:ext cx="1112837" cy="1008063"/>
          </a:xfrm>
          <a:prstGeom prst="rect">
            <a:avLst/>
          </a:prstGeom>
          <a:solidFill>
            <a:srgbClr val="FFFFFF"/>
          </a:solidFill>
          <a:ln w="9525">
            <a:solidFill>
              <a:srgbClr val="000000"/>
            </a:solidFill>
            <a:miter lim="800000"/>
            <a:headEnd/>
            <a:tailEnd/>
          </a:ln>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endParaRPr lang="pt-BR" altLang="pt-BR" sz="1200">
              <a:latin typeface="Times New Roman" panose="02020603050405020304" pitchFamily="18" charset="0"/>
            </a:endParaRPr>
          </a:p>
          <a:p>
            <a:pPr algn="ctr" eaLnBrk="1" hangingPunct="1">
              <a:spcBef>
                <a:spcPct val="0"/>
              </a:spcBef>
              <a:buClrTx/>
              <a:buSzTx/>
              <a:buFontTx/>
              <a:buNone/>
            </a:pPr>
            <a:r>
              <a:rPr lang="pt-BR" altLang="pt-BR" sz="1800">
                <a:latin typeface="Times New Roman" panose="02020603050405020304" pitchFamily="18" charset="0"/>
              </a:rPr>
              <a:t>técnico</a:t>
            </a:r>
            <a:endParaRPr lang="pt-BR" altLang="pt-BR" sz="1800"/>
          </a:p>
        </p:txBody>
      </p:sp>
      <p:sp>
        <p:nvSpPr>
          <p:cNvPr id="108551" name="AutoShape 7"/>
          <p:cNvSpPr>
            <a:spLocks noChangeArrowheads="1"/>
          </p:cNvSpPr>
          <p:nvPr/>
        </p:nvSpPr>
        <p:spPr bwMode="auto">
          <a:xfrm>
            <a:off x="3619500" y="4292600"/>
            <a:ext cx="1312863" cy="1008063"/>
          </a:xfrm>
          <a:prstGeom prst="flowChartDecision">
            <a:avLst/>
          </a:prstGeom>
          <a:solidFill>
            <a:srgbClr val="FFFFFF"/>
          </a:solidFill>
          <a:ln w="9525">
            <a:solidFill>
              <a:srgbClr val="000000"/>
            </a:solidFill>
            <a:miter lim="800000"/>
            <a:headEnd/>
            <a:tailEnd/>
          </a:ln>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pt-BR" altLang="pt-BR" sz="1500">
                <a:latin typeface="Times New Roman" panose="02020603050405020304" pitchFamily="18" charset="0"/>
              </a:rPr>
              <a:t>dirige</a:t>
            </a:r>
            <a:endParaRPr lang="pt-BR" altLang="pt-BR" sz="1500"/>
          </a:p>
        </p:txBody>
      </p:sp>
      <p:sp>
        <p:nvSpPr>
          <p:cNvPr id="108552" name="Line 8"/>
          <p:cNvSpPr>
            <a:spLocks noChangeShapeType="1"/>
          </p:cNvSpPr>
          <p:nvPr/>
        </p:nvSpPr>
        <p:spPr bwMode="auto">
          <a:xfrm flipH="1">
            <a:off x="2876550" y="4797425"/>
            <a:ext cx="7429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8553" name="Line 9"/>
          <p:cNvSpPr>
            <a:spLocks noChangeShapeType="1"/>
          </p:cNvSpPr>
          <p:nvPr/>
        </p:nvSpPr>
        <p:spPr bwMode="auto">
          <a:xfrm>
            <a:off x="4908550" y="4797425"/>
            <a:ext cx="7429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8554" name="Text Box 10"/>
          <p:cNvSpPr txBox="1">
            <a:spLocks noChangeArrowheads="1"/>
          </p:cNvSpPr>
          <p:nvPr/>
        </p:nvSpPr>
        <p:spPr bwMode="auto">
          <a:xfrm>
            <a:off x="2876550" y="4545013"/>
            <a:ext cx="49530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pt-BR" altLang="pt-BR" sz="1200">
                <a:latin typeface="Times New Roman" panose="02020603050405020304" pitchFamily="18" charset="0"/>
              </a:rPr>
              <a:t>1</a:t>
            </a:r>
            <a:endParaRPr lang="pt-BR" altLang="pt-BR" sz="1800"/>
          </a:p>
        </p:txBody>
      </p:sp>
      <p:sp>
        <p:nvSpPr>
          <p:cNvPr id="108555" name="Text Box 11"/>
          <p:cNvSpPr txBox="1">
            <a:spLocks noChangeArrowheads="1"/>
          </p:cNvSpPr>
          <p:nvPr/>
        </p:nvSpPr>
        <p:spPr bwMode="auto">
          <a:xfrm>
            <a:off x="5292725" y="4545013"/>
            <a:ext cx="49530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pt-BR" altLang="pt-BR" sz="1200">
                <a:latin typeface="Times New Roman" panose="02020603050405020304" pitchFamily="18" charset="0"/>
              </a:rPr>
              <a:t> 1</a:t>
            </a:r>
            <a:endParaRPr lang="pt-BR" altLang="pt-BR" sz="1800"/>
          </a:p>
        </p:txBody>
      </p:sp>
    </p:spTree>
    <p:extLst>
      <p:ext uri="{BB962C8B-B14F-4D97-AF65-F5344CB8AC3E}">
        <p14:creationId xmlns:p14="http://schemas.microsoft.com/office/powerpoint/2010/main" val="367285080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Rectangle 2"/>
          <p:cNvSpPr>
            <a:spLocks noGrp="1" noChangeArrowheads="1"/>
          </p:cNvSpPr>
          <p:nvPr>
            <p:ph type="title"/>
          </p:nvPr>
        </p:nvSpPr>
        <p:spPr/>
        <p:txBody>
          <a:bodyPr>
            <a:normAutofit fontScale="90000"/>
          </a:bodyPr>
          <a:lstStyle/>
          <a:p>
            <a:pPr eaLnBrk="1" hangingPunct="1"/>
            <a:r>
              <a:rPr lang="pt-BR" altLang="pt-BR" smtClean="0"/>
              <a:t>Um-para-muitos (1-N)</a:t>
            </a:r>
          </a:p>
        </p:txBody>
      </p:sp>
      <p:sp>
        <p:nvSpPr>
          <p:cNvPr id="109572" name="Rectangle 3"/>
          <p:cNvSpPr>
            <a:spLocks noGrp="1" noChangeArrowheads="1"/>
          </p:cNvSpPr>
          <p:nvPr>
            <p:ph type="body" idx="1"/>
          </p:nvPr>
        </p:nvSpPr>
        <p:spPr>
          <a:xfrm>
            <a:off x="457200" y="1981200"/>
            <a:ext cx="8291513" cy="1303338"/>
          </a:xfrm>
        </p:spPr>
        <p:txBody>
          <a:bodyPr/>
          <a:lstStyle/>
          <a:p>
            <a:pPr eaLnBrk="1" hangingPunct="1">
              <a:lnSpc>
                <a:spcPct val="80000"/>
              </a:lnSpc>
            </a:pPr>
            <a:r>
              <a:rPr lang="pt-BR" altLang="pt-BR" sz="2400" smtClean="0"/>
              <a:t>Uma entidade em A está associada um </a:t>
            </a:r>
            <a:r>
              <a:rPr lang="pt-BR" altLang="pt-BR" sz="2400" b="1" smtClean="0"/>
              <a:t>número qualquer </a:t>
            </a:r>
            <a:r>
              <a:rPr lang="pt-BR" altLang="pt-BR" sz="2400" smtClean="0"/>
              <a:t>de entidades em B. Uma entidade em B, entretanto, deve estar associada </a:t>
            </a:r>
            <a:r>
              <a:rPr lang="pt-BR" altLang="pt-BR" sz="2400" b="1" smtClean="0"/>
              <a:t>no máximo </a:t>
            </a:r>
            <a:r>
              <a:rPr lang="pt-BR" altLang="pt-BR" sz="2400" smtClean="0"/>
              <a:t>a uma entidade em A</a:t>
            </a:r>
          </a:p>
        </p:txBody>
      </p:sp>
      <p:pic>
        <p:nvPicPr>
          <p:cNvPr id="10957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3429000"/>
            <a:ext cx="3671888" cy="329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862903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Rectangle 2"/>
          <p:cNvSpPr>
            <a:spLocks noGrp="1" noChangeArrowheads="1"/>
          </p:cNvSpPr>
          <p:nvPr>
            <p:ph type="title"/>
          </p:nvPr>
        </p:nvSpPr>
        <p:spPr/>
        <p:txBody>
          <a:bodyPr>
            <a:normAutofit fontScale="90000"/>
          </a:bodyPr>
          <a:lstStyle/>
          <a:p>
            <a:pPr eaLnBrk="1" hangingPunct="1"/>
            <a:r>
              <a:rPr lang="pt-BR" altLang="pt-BR" smtClean="0"/>
              <a:t>Muitos-para-1 (N-1)</a:t>
            </a:r>
          </a:p>
        </p:txBody>
      </p:sp>
      <p:sp>
        <p:nvSpPr>
          <p:cNvPr id="110596" name="Rectangle 3"/>
          <p:cNvSpPr>
            <a:spLocks noGrp="1" noChangeArrowheads="1"/>
          </p:cNvSpPr>
          <p:nvPr>
            <p:ph type="body" idx="1"/>
          </p:nvPr>
        </p:nvSpPr>
        <p:spPr>
          <a:xfrm>
            <a:off x="457200" y="1481070"/>
            <a:ext cx="8229600" cy="1803468"/>
          </a:xfrm>
        </p:spPr>
        <p:txBody>
          <a:bodyPr/>
          <a:lstStyle/>
          <a:p>
            <a:pPr eaLnBrk="1" hangingPunct="1">
              <a:lnSpc>
                <a:spcPct val="80000"/>
              </a:lnSpc>
            </a:pPr>
            <a:r>
              <a:rPr lang="pt-BR" altLang="pt-BR" sz="2400" dirty="0" smtClean="0"/>
              <a:t>Uma entidade em A está associada </a:t>
            </a:r>
            <a:r>
              <a:rPr lang="pt-BR" altLang="pt-BR" sz="2400" b="1" dirty="0" smtClean="0"/>
              <a:t>no máximo</a:t>
            </a:r>
            <a:r>
              <a:rPr lang="pt-BR" altLang="pt-BR" sz="2400" dirty="0" smtClean="0"/>
              <a:t> a uma entidade em B. Uma entidade em B, entretanto, pode estar associada a um </a:t>
            </a:r>
            <a:r>
              <a:rPr lang="pt-BR" altLang="pt-BR" sz="2400" b="1" dirty="0" smtClean="0"/>
              <a:t>número qualquer </a:t>
            </a:r>
            <a:r>
              <a:rPr lang="pt-BR" altLang="pt-BR" sz="2400" dirty="0" smtClean="0"/>
              <a:t>de entidades em A</a:t>
            </a:r>
          </a:p>
        </p:txBody>
      </p:sp>
      <p:pic>
        <p:nvPicPr>
          <p:cNvPr id="11059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3068638"/>
            <a:ext cx="4103688" cy="370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798508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Rectangle 2"/>
          <p:cNvSpPr>
            <a:spLocks noGrp="1" noChangeArrowheads="1"/>
          </p:cNvSpPr>
          <p:nvPr>
            <p:ph type="title"/>
          </p:nvPr>
        </p:nvSpPr>
        <p:spPr/>
        <p:txBody>
          <a:bodyPr>
            <a:normAutofit fontScale="90000"/>
          </a:bodyPr>
          <a:lstStyle/>
          <a:p>
            <a:pPr eaLnBrk="1" hangingPunct="1"/>
            <a:r>
              <a:rPr lang="pt-BR" altLang="pt-BR" smtClean="0"/>
              <a:t>Exemplo</a:t>
            </a:r>
          </a:p>
        </p:txBody>
      </p:sp>
      <p:sp>
        <p:nvSpPr>
          <p:cNvPr id="111620" name="Rectangle 3"/>
          <p:cNvSpPr>
            <a:spLocks noGrp="1" noChangeArrowheads="1"/>
          </p:cNvSpPr>
          <p:nvPr>
            <p:ph type="body" idx="1"/>
          </p:nvPr>
        </p:nvSpPr>
        <p:spPr>
          <a:xfrm>
            <a:off x="457200" y="1981200"/>
            <a:ext cx="8229600" cy="1663700"/>
          </a:xfrm>
        </p:spPr>
        <p:txBody>
          <a:bodyPr/>
          <a:lstStyle/>
          <a:p>
            <a:pPr eaLnBrk="1" hangingPunct="1"/>
            <a:r>
              <a:rPr lang="pt-BR" altLang="pt-BR" b="1" dirty="0" smtClean="0"/>
              <a:t>Exemplo 1-N / N-1</a:t>
            </a:r>
            <a:r>
              <a:rPr lang="pt-BR" altLang="pt-BR" dirty="0" smtClean="0"/>
              <a:t>: um funcionário pode trabalhar em apenas uma empresa, já uma empresa pode ter vários funcionários</a:t>
            </a:r>
          </a:p>
        </p:txBody>
      </p:sp>
      <p:sp>
        <p:nvSpPr>
          <p:cNvPr id="111621" name="Text Box 5"/>
          <p:cNvSpPr txBox="1">
            <a:spLocks noChangeArrowheads="1"/>
          </p:cNvSpPr>
          <p:nvPr/>
        </p:nvSpPr>
        <p:spPr bwMode="auto">
          <a:xfrm>
            <a:off x="6726238" y="4365625"/>
            <a:ext cx="1446212" cy="935038"/>
          </a:xfrm>
          <a:prstGeom prst="rect">
            <a:avLst/>
          </a:prstGeom>
          <a:solidFill>
            <a:srgbClr val="FFFFFF"/>
          </a:solidFill>
          <a:ln w="9525">
            <a:solidFill>
              <a:srgbClr val="000000"/>
            </a:solidFill>
            <a:miter lim="800000"/>
            <a:headEnd/>
            <a:tailEnd/>
          </a:ln>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endParaRPr lang="pt-BR" altLang="pt-BR" sz="1200">
              <a:latin typeface="Times New Roman" panose="02020603050405020304" pitchFamily="18" charset="0"/>
            </a:endParaRPr>
          </a:p>
          <a:p>
            <a:pPr algn="ctr" eaLnBrk="1" hangingPunct="1">
              <a:spcBef>
                <a:spcPct val="0"/>
              </a:spcBef>
              <a:buClrTx/>
              <a:buSzTx/>
              <a:buFontTx/>
              <a:buNone/>
            </a:pPr>
            <a:r>
              <a:rPr lang="pt-BR" altLang="pt-BR" sz="1800">
                <a:latin typeface="Times New Roman" panose="02020603050405020304" pitchFamily="18" charset="0"/>
              </a:rPr>
              <a:t>empresa</a:t>
            </a:r>
            <a:endParaRPr lang="pt-BR" altLang="pt-BR" sz="1800"/>
          </a:p>
        </p:txBody>
      </p:sp>
      <p:sp>
        <p:nvSpPr>
          <p:cNvPr id="111622" name="Text Box 6"/>
          <p:cNvSpPr txBox="1">
            <a:spLocks noChangeArrowheads="1"/>
          </p:cNvSpPr>
          <p:nvPr/>
        </p:nvSpPr>
        <p:spPr bwMode="auto">
          <a:xfrm>
            <a:off x="1612900" y="4365625"/>
            <a:ext cx="1446213" cy="935038"/>
          </a:xfrm>
          <a:prstGeom prst="rect">
            <a:avLst/>
          </a:prstGeom>
          <a:solidFill>
            <a:srgbClr val="FFFFFF"/>
          </a:solidFill>
          <a:ln w="9525">
            <a:solidFill>
              <a:srgbClr val="000000"/>
            </a:solidFill>
            <a:miter lim="800000"/>
            <a:headEnd/>
            <a:tailEnd/>
          </a:ln>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endParaRPr lang="pt-BR" altLang="pt-BR" sz="1200">
              <a:latin typeface="Times New Roman" panose="02020603050405020304" pitchFamily="18" charset="0"/>
            </a:endParaRPr>
          </a:p>
          <a:p>
            <a:pPr algn="ctr" eaLnBrk="1" hangingPunct="1">
              <a:spcBef>
                <a:spcPct val="0"/>
              </a:spcBef>
              <a:buClrTx/>
              <a:buSzTx/>
              <a:buFontTx/>
              <a:buNone/>
            </a:pPr>
            <a:r>
              <a:rPr lang="pt-BR" altLang="pt-BR" sz="1800">
                <a:latin typeface="Times New Roman" panose="02020603050405020304" pitchFamily="18" charset="0"/>
              </a:rPr>
              <a:t>funcionário</a:t>
            </a:r>
            <a:endParaRPr lang="pt-BR" altLang="pt-BR" sz="1800"/>
          </a:p>
        </p:txBody>
      </p:sp>
      <p:sp>
        <p:nvSpPr>
          <p:cNvPr id="111623" name="AutoShape 7"/>
          <p:cNvSpPr>
            <a:spLocks noChangeArrowheads="1"/>
          </p:cNvSpPr>
          <p:nvPr/>
        </p:nvSpPr>
        <p:spPr bwMode="auto">
          <a:xfrm>
            <a:off x="3995738" y="4365625"/>
            <a:ext cx="1765300" cy="935038"/>
          </a:xfrm>
          <a:prstGeom prst="flowChartDecision">
            <a:avLst/>
          </a:prstGeom>
          <a:solidFill>
            <a:srgbClr val="FFFFFF"/>
          </a:solidFill>
          <a:ln w="9525">
            <a:solidFill>
              <a:srgbClr val="000000"/>
            </a:solidFill>
            <a:miter lim="800000"/>
            <a:headEnd/>
            <a:tailEnd/>
          </a:ln>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pt-BR" altLang="pt-BR" sz="1600">
                <a:latin typeface="Times New Roman" panose="02020603050405020304" pitchFamily="18" charset="0"/>
              </a:rPr>
              <a:t>trabalha</a:t>
            </a:r>
            <a:endParaRPr lang="pt-BR" altLang="pt-BR" sz="1600"/>
          </a:p>
        </p:txBody>
      </p:sp>
      <p:sp>
        <p:nvSpPr>
          <p:cNvPr id="111624" name="Line 8"/>
          <p:cNvSpPr>
            <a:spLocks noChangeShapeType="1"/>
          </p:cNvSpPr>
          <p:nvPr/>
        </p:nvSpPr>
        <p:spPr bwMode="auto">
          <a:xfrm flipH="1" flipV="1">
            <a:off x="3059113" y="4797425"/>
            <a:ext cx="936625" cy="36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11625" name="Line 9"/>
          <p:cNvSpPr>
            <a:spLocks noChangeShapeType="1"/>
          </p:cNvSpPr>
          <p:nvPr/>
        </p:nvSpPr>
        <p:spPr bwMode="auto">
          <a:xfrm>
            <a:off x="5762625" y="4833938"/>
            <a:ext cx="9636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11626" name="Text Box 10"/>
          <p:cNvSpPr txBox="1">
            <a:spLocks noChangeArrowheads="1"/>
          </p:cNvSpPr>
          <p:nvPr/>
        </p:nvSpPr>
        <p:spPr bwMode="auto">
          <a:xfrm>
            <a:off x="3059113" y="4527550"/>
            <a:ext cx="6413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pt-BR" altLang="pt-BR" sz="1200">
                <a:latin typeface="Times New Roman" panose="02020603050405020304" pitchFamily="18" charset="0"/>
              </a:rPr>
              <a:t>N</a:t>
            </a:r>
            <a:endParaRPr lang="pt-BR" altLang="pt-BR" sz="1800"/>
          </a:p>
        </p:txBody>
      </p:sp>
      <p:sp>
        <p:nvSpPr>
          <p:cNvPr id="111627" name="Text Box 11"/>
          <p:cNvSpPr txBox="1">
            <a:spLocks noChangeArrowheads="1"/>
          </p:cNvSpPr>
          <p:nvPr/>
        </p:nvSpPr>
        <p:spPr bwMode="auto">
          <a:xfrm>
            <a:off x="6443663" y="4598988"/>
            <a:ext cx="64293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pt-BR" altLang="pt-BR" sz="1200">
                <a:latin typeface="Times New Roman" panose="02020603050405020304" pitchFamily="18" charset="0"/>
              </a:rPr>
              <a:t>1</a:t>
            </a:r>
            <a:endParaRPr lang="pt-BR" altLang="pt-BR" sz="1800"/>
          </a:p>
        </p:txBody>
      </p:sp>
    </p:spTree>
    <p:extLst>
      <p:ext uri="{BB962C8B-B14F-4D97-AF65-F5344CB8AC3E}">
        <p14:creationId xmlns:p14="http://schemas.microsoft.com/office/powerpoint/2010/main" val="290163513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2"/>
          <p:cNvSpPr>
            <a:spLocks noGrp="1" noChangeArrowheads="1"/>
          </p:cNvSpPr>
          <p:nvPr>
            <p:ph type="title"/>
          </p:nvPr>
        </p:nvSpPr>
        <p:spPr/>
        <p:txBody>
          <a:bodyPr>
            <a:normAutofit fontScale="90000"/>
          </a:bodyPr>
          <a:lstStyle/>
          <a:p>
            <a:pPr eaLnBrk="1" hangingPunct="1"/>
            <a:r>
              <a:rPr lang="pt-BR" altLang="pt-BR" smtClean="0"/>
              <a:t>Muitos-para-muitos (N-M)</a:t>
            </a:r>
          </a:p>
        </p:txBody>
      </p:sp>
      <p:sp>
        <p:nvSpPr>
          <p:cNvPr id="112644" name="Rectangle 3"/>
          <p:cNvSpPr>
            <a:spLocks noGrp="1" noChangeArrowheads="1"/>
          </p:cNvSpPr>
          <p:nvPr>
            <p:ph type="body" idx="1"/>
          </p:nvPr>
        </p:nvSpPr>
        <p:spPr>
          <a:xfrm>
            <a:off x="457200" y="1981200"/>
            <a:ext cx="8229600" cy="1016000"/>
          </a:xfrm>
        </p:spPr>
        <p:txBody>
          <a:bodyPr>
            <a:normAutofit/>
          </a:bodyPr>
          <a:lstStyle/>
          <a:p>
            <a:pPr lvl="1">
              <a:lnSpc>
                <a:spcPct val="80000"/>
              </a:lnSpc>
            </a:pPr>
            <a:r>
              <a:rPr lang="pt-BR" altLang="pt-BR" sz="2400" dirty="0" smtClean="0"/>
              <a:t>Uma entidade em A está associada a </a:t>
            </a:r>
            <a:r>
              <a:rPr lang="pt-BR" altLang="pt-BR" sz="2400" b="1" dirty="0" smtClean="0"/>
              <a:t>qualquer número de entidades </a:t>
            </a:r>
            <a:r>
              <a:rPr lang="pt-BR" altLang="pt-BR" sz="2400" dirty="0" smtClean="0"/>
              <a:t>em B, e uma entidade em B  está associada a um </a:t>
            </a:r>
            <a:r>
              <a:rPr lang="pt-BR" altLang="pt-BR" sz="2400" b="1" dirty="0" smtClean="0"/>
              <a:t>número qualquer </a:t>
            </a:r>
            <a:r>
              <a:rPr lang="pt-BR" altLang="pt-BR" sz="2400" dirty="0" smtClean="0"/>
              <a:t>de entidades em A</a:t>
            </a:r>
          </a:p>
        </p:txBody>
      </p:sp>
      <p:pic>
        <p:nvPicPr>
          <p:cNvPr id="11264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413" y="3016250"/>
            <a:ext cx="4321175" cy="355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4513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Rectangle 2"/>
          <p:cNvSpPr>
            <a:spLocks noGrp="1" noChangeArrowheads="1"/>
          </p:cNvSpPr>
          <p:nvPr>
            <p:ph type="title"/>
          </p:nvPr>
        </p:nvSpPr>
        <p:spPr/>
        <p:txBody>
          <a:bodyPr>
            <a:normAutofit fontScale="90000"/>
          </a:bodyPr>
          <a:lstStyle/>
          <a:p>
            <a:pPr eaLnBrk="1" hangingPunct="1"/>
            <a:r>
              <a:rPr lang="pt-BR" altLang="pt-BR" smtClean="0"/>
              <a:t>Exemplo</a:t>
            </a:r>
          </a:p>
        </p:txBody>
      </p:sp>
      <p:sp>
        <p:nvSpPr>
          <p:cNvPr id="113668" name="Rectangle 3"/>
          <p:cNvSpPr>
            <a:spLocks noGrp="1" noChangeArrowheads="1"/>
          </p:cNvSpPr>
          <p:nvPr>
            <p:ph type="body" idx="1"/>
          </p:nvPr>
        </p:nvSpPr>
        <p:spPr>
          <a:xfrm>
            <a:off x="457200" y="1981200"/>
            <a:ext cx="8229600" cy="1592263"/>
          </a:xfrm>
        </p:spPr>
        <p:txBody>
          <a:bodyPr>
            <a:normAutofit/>
          </a:bodyPr>
          <a:lstStyle/>
          <a:p>
            <a:pPr lvl="1"/>
            <a:r>
              <a:rPr lang="pt-BR" altLang="pt-BR" sz="2400" b="1" dirty="0" smtClean="0"/>
              <a:t>Exemplo N-M</a:t>
            </a:r>
            <a:r>
              <a:rPr lang="pt-BR" altLang="pt-BR" sz="2400" dirty="0" smtClean="0"/>
              <a:t>: um aluno pode cursar várias disciplinas e uma disciplina é cursada por vários alunos</a:t>
            </a:r>
          </a:p>
        </p:txBody>
      </p:sp>
      <p:sp>
        <p:nvSpPr>
          <p:cNvPr id="113669" name="Text Box 5"/>
          <p:cNvSpPr txBox="1">
            <a:spLocks noChangeArrowheads="1"/>
          </p:cNvSpPr>
          <p:nvPr/>
        </p:nvSpPr>
        <p:spPr bwMode="auto">
          <a:xfrm>
            <a:off x="6443663" y="4149725"/>
            <a:ext cx="1544637" cy="1008063"/>
          </a:xfrm>
          <a:prstGeom prst="rect">
            <a:avLst/>
          </a:prstGeom>
          <a:solidFill>
            <a:srgbClr val="FFFFFF"/>
          </a:solidFill>
          <a:ln w="9525">
            <a:solidFill>
              <a:srgbClr val="000000"/>
            </a:solidFill>
            <a:miter lim="800000"/>
            <a:headEnd/>
            <a:tailEnd/>
          </a:ln>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endParaRPr lang="pt-BR" altLang="pt-BR" sz="1200">
              <a:latin typeface="Times New Roman" panose="02020603050405020304" pitchFamily="18" charset="0"/>
            </a:endParaRPr>
          </a:p>
          <a:p>
            <a:pPr algn="ctr" eaLnBrk="1" hangingPunct="1">
              <a:spcBef>
                <a:spcPct val="0"/>
              </a:spcBef>
              <a:buClrTx/>
              <a:buSzTx/>
              <a:buFontTx/>
              <a:buNone/>
            </a:pPr>
            <a:r>
              <a:rPr lang="pt-BR" altLang="pt-BR" sz="1800">
                <a:latin typeface="Times New Roman" panose="02020603050405020304" pitchFamily="18" charset="0"/>
              </a:rPr>
              <a:t>disciplina</a:t>
            </a:r>
            <a:endParaRPr lang="pt-BR" altLang="pt-BR" sz="1800"/>
          </a:p>
        </p:txBody>
      </p:sp>
      <p:sp>
        <p:nvSpPr>
          <p:cNvPr id="113670" name="Text Box 6"/>
          <p:cNvSpPr txBox="1">
            <a:spLocks noChangeArrowheads="1"/>
          </p:cNvSpPr>
          <p:nvPr/>
        </p:nvSpPr>
        <p:spPr bwMode="auto">
          <a:xfrm>
            <a:off x="939800" y="4149725"/>
            <a:ext cx="1544638" cy="1008063"/>
          </a:xfrm>
          <a:prstGeom prst="rect">
            <a:avLst/>
          </a:prstGeom>
          <a:solidFill>
            <a:srgbClr val="FFFFFF"/>
          </a:solidFill>
          <a:ln w="9525">
            <a:solidFill>
              <a:srgbClr val="000000"/>
            </a:solidFill>
            <a:miter lim="800000"/>
            <a:headEnd/>
            <a:tailEnd/>
          </a:ln>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endParaRPr lang="pt-BR" altLang="pt-BR" sz="1200">
              <a:latin typeface="Times New Roman" panose="02020603050405020304" pitchFamily="18" charset="0"/>
            </a:endParaRPr>
          </a:p>
          <a:p>
            <a:pPr algn="ctr" eaLnBrk="1" hangingPunct="1">
              <a:spcBef>
                <a:spcPct val="0"/>
              </a:spcBef>
              <a:buClrTx/>
              <a:buSzTx/>
              <a:buFontTx/>
              <a:buNone/>
            </a:pPr>
            <a:r>
              <a:rPr lang="pt-BR" altLang="pt-BR" sz="1800">
                <a:latin typeface="Times New Roman" panose="02020603050405020304" pitchFamily="18" charset="0"/>
              </a:rPr>
              <a:t>aluno</a:t>
            </a:r>
            <a:endParaRPr lang="pt-BR" altLang="pt-BR" sz="1800"/>
          </a:p>
        </p:txBody>
      </p:sp>
      <p:sp>
        <p:nvSpPr>
          <p:cNvPr id="113671" name="AutoShape 7"/>
          <p:cNvSpPr>
            <a:spLocks noChangeArrowheads="1"/>
          </p:cNvSpPr>
          <p:nvPr/>
        </p:nvSpPr>
        <p:spPr bwMode="auto">
          <a:xfrm>
            <a:off x="3519488" y="4149725"/>
            <a:ext cx="1889125" cy="1008063"/>
          </a:xfrm>
          <a:prstGeom prst="flowChartDecision">
            <a:avLst/>
          </a:prstGeom>
          <a:solidFill>
            <a:srgbClr val="FFFFFF"/>
          </a:solidFill>
          <a:ln w="9525">
            <a:solidFill>
              <a:srgbClr val="000000"/>
            </a:solidFill>
            <a:miter lim="800000"/>
            <a:headEnd/>
            <a:tailEnd/>
          </a:ln>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pt-BR" altLang="pt-BR" sz="1800">
                <a:latin typeface="Times New Roman" panose="02020603050405020304" pitchFamily="18" charset="0"/>
              </a:rPr>
              <a:t>cursa</a:t>
            </a:r>
            <a:endParaRPr lang="pt-BR" altLang="pt-BR" sz="1800"/>
          </a:p>
        </p:txBody>
      </p:sp>
      <p:sp>
        <p:nvSpPr>
          <p:cNvPr id="113672" name="Line 8"/>
          <p:cNvSpPr>
            <a:spLocks noChangeShapeType="1"/>
          </p:cNvSpPr>
          <p:nvPr/>
        </p:nvSpPr>
        <p:spPr bwMode="auto">
          <a:xfrm flipH="1">
            <a:off x="2484438" y="4654550"/>
            <a:ext cx="103028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13673" name="Line 9"/>
          <p:cNvSpPr>
            <a:spLocks noChangeShapeType="1"/>
          </p:cNvSpPr>
          <p:nvPr/>
        </p:nvSpPr>
        <p:spPr bwMode="auto">
          <a:xfrm>
            <a:off x="5413375" y="4654550"/>
            <a:ext cx="10302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13674" name="Text Box 10"/>
          <p:cNvSpPr txBox="1">
            <a:spLocks noChangeArrowheads="1"/>
          </p:cNvSpPr>
          <p:nvPr/>
        </p:nvSpPr>
        <p:spPr bwMode="auto">
          <a:xfrm>
            <a:off x="2484438" y="4149725"/>
            <a:ext cx="687387"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pt-BR" altLang="pt-BR" sz="1200">
                <a:latin typeface="Times New Roman" panose="02020603050405020304" pitchFamily="18" charset="0"/>
              </a:rPr>
              <a:t>N</a:t>
            </a:r>
            <a:endParaRPr lang="pt-BR" altLang="pt-BR" sz="1800"/>
          </a:p>
        </p:txBody>
      </p:sp>
      <p:sp>
        <p:nvSpPr>
          <p:cNvPr id="113675" name="Text Box 11"/>
          <p:cNvSpPr txBox="1">
            <a:spLocks noChangeArrowheads="1"/>
          </p:cNvSpPr>
          <p:nvPr/>
        </p:nvSpPr>
        <p:spPr bwMode="auto">
          <a:xfrm>
            <a:off x="6084888" y="4149725"/>
            <a:ext cx="858837"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pt-BR" altLang="pt-BR" sz="1200">
                <a:latin typeface="Times New Roman" panose="02020603050405020304" pitchFamily="18" charset="0"/>
              </a:rPr>
              <a:t>M</a:t>
            </a:r>
            <a:endParaRPr lang="pt-BR" altLang="pt-BR" sz="1800"/>
          </a:p>
        </p:txBody>
      </p:sp>
    </p:spTree>
    <p:extLst>
      <p:ext uri="{BB962C8B-B14F-4D97-AF65-F5344CB8AC3E}">
        <p14:creationId xmlns:p14="http://schemas.microsoft.com/office/powerpoint/2010/main" val="251100460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Rectangle 2"/>
          <p:cNvSpPr>
            <a:spLocks noGrp="1" noChangeArrowheads="1"/>
          </p:cNvSpPr>
          <p:nvPr>
            <p:ph type="title"/>
          </p:nvPr>
        </p:nvSpPr>
        <p:spPr/>
        <p:txBody>
          <a:bodyPr>
            <a:normAutofit fontScale="90000"/>
          </a:bodyPr>
          <a:lstStyle/>
          <a:p>
            <a:pPr eaLnBrk="1" hangingPunct="1"/>
            <a:r>
              <a:rPr lang="pt-BR" altLang="pt-BR" smtClean="0"/>
              <a:t>Cardinalidade</a:t>
            </a:r>
          </a:p>
        </p:txBody>
      </p:sp>
      <p:sp>
        <p:nvSpPr>
          <p:cNvPr id="114692" name="Rectangle 3"/>
          <p:cNvSpPr>
            <a:spLocks noGrp="1" noChangeArrowheads="1"/>
          </p:cNvSpPr>
          <p:nvPr>
            <p:ph type="body" idx="1"/>
          </p:nvPr>
        </p:nvSpPr>
        <p:spPr>
          <a:xfrm>
            <a:off x="457200" y="1773238"/>
            <a:ext cx="8229600" cy="4608512"/>
          </a:xfrm>
        </p:spPr>
        <p:txBody>
          <a:bodyPr>
            <a:noAutofit/>
          </a:bodyPr>
          <a:lstStyle/>
          <a:p>
            <a:pPr lvl="1">
              <a:lnSpc>
                <a:spcPct val="90000"/>
              </a:lnSpc>
            </a:pPr>
            <a:r>
              <a:rPr lang="pt-BR" altLang="pt-BR" sz="2400" dirty="0" smtClean="0"/>
              <a:t>A cardinalidade do mapeamento para um conjunto de relacionamentos particular é obviamente dependente do mundo real que está sendo modelado pelo conjunto de relacionamentos</a:t>
            </a:r>
          </a:p>
          <a:p>
            <a:pPr eaLnBrk="1" hangingPunct="1">
              <a:lnSpc>
                <a:spcPct val="90000"/>
              </a:lnSpc>
              <a:buFont typeface="Wingdings" panose="05000000000000000000" pitchFamily="2" charset="2"/>
              <a:buNone/>
            </a:pPr>
            <a:endParaRPr lang="pt-BR" altLang="pt-BR" sz="2800" dirty="0" smtClean="0"/>
          </a:p>
          <a:p>
            <a:pPr lvl="1">
              <a:lnSpc>
                <a:spcPct val="90000"/>
              </a:lnSpc>
            </a:pPr>
            <a:r>
              <a:rPr lang="pt-BR" altLang="pt-BR" sz="2400" dirty="0" smtClean="0"/>
              <a:t>Exemplo: considere o conjunto de relacionamentos </a:t>
            </a:r>
            <a:r>
              <a:rPr lang="pt-BR" altLang="pt-BR" sz="2400" i="1" dirty="0" err="1" smtClean="0"/>
              <a:t>ContaCliente</a:t>
            </a:r>
            <a:r>
              <a:rPr lang="pt-BR" altLang="pt-BR" sz="2400" dirty="0" smtClean="0"/>
              <a:t> </a:t>
            </a:r>
          </a:p>
          <a:p>
            <a:pPr lvl="2">
              <a:lnSpc>
                <a:spcPct val="90000"/>
              </a:lnSpc>
            </a:pPr>
            <a:r>
              <a:rPr lang="pt-BR" altLang="pt-BR" sz="2000" dirty="0" smtClean="0"/>
              <a:t>se, em um banco específico, uma conta pode pertencer a apenas um cliente, e um cliente pode ter diversas contas, então o conjunto dos relacionamentos é </a:t>
            </a:r>
            <a:r>
              <a:rPr lang="pt-BR" altLang="pt-BR" sz="2000" b="1" dirty="0" smtClean="0"/>
              <a:t>um-para-muitos</a:t>
            </a:r>
            <a:r>
              <a:rPr lang="pt-BR" altLang="pt-BR" sz="2000" dirty="0" smtClean="0"/>
              <a:t> de </a:t>
            </a:r>
            <a:r>
              <a:rPr lang="pt-BR" altLang="pt-BR" sz="2000" i="1" dirty="0" smtClean="0"/>
              <a:t>cliente</a:t>
            </a:r>
            <a:r>
              <a:rPr lang="pt-BR" altLang="pt-BR" sz="2000" dirty="0" smtClean="0"/>
              <a:t> e </a:t>
            </a:r>
            <a:r>
              <a:rPr lang="pt-BR" altLang="pt-BR" sz="2000" i="1" dirty="0" smtClean="0"/>
              <a:t>conta</a:t>
            </a:r>
          </a:p>
          <a:p>
            <a:pPr lvl="2">
              <a:lnSpc>
                <a:spcPct val="90000"/>
              </a:lnSpc>
            </a:pPr>
            <a:r>
              <a:rPr lang="pt-BR" altLang="pt-BR" sz="2000" dirty="0" smtClean="0"/>
              <a:t>se uma conta pode pertencer a diversos clientes (como uma conta conjunta de diversos membros de uma família), o conjunto de relacionamentos é </a:t>
            </a:r>
            <a:r>
              <a:rPr lang="pt-BR" altLang="pt-BR" sz="2000" b="1" dirty="0" smtClean="0"/>
              <a:t>muitos-para-muitos</a:t>
            </a:r>
          </a:p>
        </p:txBody>
      </p:sp>
    </p:spTree>
    <p:extLst>
      <p:ext uri="{BB962C8B-B14F-4D97-AF65-F5344CB8AC3E}">
        <p14:creationId xmlns:p14="http://schemas.microsoft.com/office/powerpoint/2010/main" val="23889487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468313" y="260350"/>
            <a:ext cx="8229600" cy="1371600"/>
          </a:xfrm>
        </p:spPr>
        <p:txBody>
          <a:bodyPr/>
          <a:lstStyle/>
          <a:p>
            <a:pPr eaLnBrk="1" hangingPunct="1"/>
            <a:r>
              <a:rPr lang="pt-BR" altLang="pt-BR" smtClean="0"/>
              <a:t>Exercícios de Modelagem</a:t>
            </a:r>
          </a:p>
        </p:txBody>
      </p:sp>
      <p:sp>
        <p:nvSpPr>
          <p:cNvPr id="21508" name="Rectangle 3"/>
          <p:cNvSpPr>
            <a:spLocks noGrp="1" noChangeArrowheads="1"/>
          </p:cNvSpPr>
          <p:nvPr>
            <p:ph type="body" idx="1"/>
          </p:nvPr>
        </p:nvSpPr>
        <p:spPr>
          <a:xfrm>
            <a:off x="250825" y="1484313"/>
            <a:ext cx="8435975" cy="5373687"/>
          </a:xfrm>
        </p:spPr>
        <p:txBody>
          <a:bodyPr>
            <a:normAutofit/>
          </a:bodyPr>
          <a:lstStyle/>
          <a:p>
            <a:pPr marL="1066800" lvl="1" indent="-609600">
              <a:buFont typeface="Arial" panose="020B0604020202020204" pitchFamily="34" charset="0"/>
              <a:buAutoNum type="arabicParenR"/>
            </a:pPr>
            <a:r>
              <a:rPr lang="pt-BR" altLang="pt-BR" sz="2400" dirty="0" smtClean="0"/>
              <a:t>Um condomínio tem 10 blocos (prédios)  de quatro andares cada um. Cada andar tem 6 apartamentos. O número de cada apartamento começa com número do andar, seguido de um zero o número do </a:t>
            </a:r>
            <a:r>
              <a:rPr lang="pt-BR" altLang="pt-BR" sz="2400" dirty="0" err="1" smtClean="0"/>
              <a:t>apt</a:t>
            </a:r>
            <a:r>
              <a:rPr lang="pt-BR" altLang="pt-BR" sz="2400" dirty="0" smtClean="0"/>
              <a:t> no andar. Exemplo: </a:t>
            </a:r>
            <a:r>
              <a:rPr lang="pt-BR" altLang="pt-BR" sz="2400" dirty="0" err="1" smtClean="0"/>
              <a:t>Apt</a:t>
            </a:r>
            <a:r>
              <a:rPr lang="pt-BR" altLang="pt-BR" sz="2400" dirty="0" smtClean="0"/>
              <a:t> 402 é o segundo apartamento do quarto andar. Faça a modelagem do problema.</a:t>
            </a:r>
          </a:p>
          <a:p>
            <a:pPr marL="1066800" lvl="1" indent="-609600">
              <a:buFont typeface="Arial" panose="020B0604020202020204" pitchFamily="34" charset="0"/>
              <a:buAutoNum type="arabicParenR"/>
            </a:pPr>
            <a:r>
              <a:rPr lang="pt-BR" altLang="pt-BR" sz="2400" dirty="0"/>
              <a:t>Pela sua modelagem, é possível identificar unicamente cada </a:t>
            </a:r>
            <a:r>
              <a:rPr lang="pt-BR" altLang="pt-BR" sz="2400" dirty="0" smtClean="0"/>
              <a:t>apto</a:t>
            </a:r>
            <a:r>
              <a:rPr lang="pt-BR" altLang="pt-BR" sz="2400" dirty="0"/>
              <a:t>? </a:t>
            </a:r>
          </a:p>
        </p:txBody>
      </p:sp>
    </p:spTree>
    <p:extLst>
      <p:ext uri="{BB962C8B-B14F-4D97-AF65-F5344CB8AC3E}">
        <p14:creationId xmlns:p14="http://schemas.microsoft.com/office/powerpoint/2010/main" val="211040280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468313" y="260350"/>
            <a:ext cx="8229600" cy="1371600"/>
          </a:xfrm>
        </p:spPr>
        <p:txBody>
          <a:bodyPr/>
          <a:lstStyle/>
          <a:p>
            <a:pPr eaLnBrk="1" hangingPunct="1"/>
            <a:r>
              <a:rPr lang="pt-BR" altLang="pt-BR" smtClean="0"/>
              <a:t>Exercícios de Modelagem</a:t>
            </a:r>
          </a:p>
        </p:txBody>
      </p:sp>
      <p:sp>
        <p:nvSpPr>
          <p:cNvPr id="21508" name="Rectangle 3"/>
          <p:cNvSpPr>
            <a:spLocks noGrp="1" noChangeArrowheads="1"/>
          </p:cNvSpPr>
          <p:nvPr>
            <p:ph type="body" idx="1"/>
          </p:nvPr>
        </p:nvSpPr>
        <p:spPr>
          <a:xfrm>
            <a:off x="311785" y="1251903"/>
            <a:ext cx="8435975" cy="5373687"/>
          </a:xfrm>
        </p:spPr>
        <p:txBody>
          <a:bodyPr>
            <a:normAutofit/>
          </a:bodyPr>
          <a:lstStyle/>
          <a:p>
            <a:pPr marL="1009650" lvl="1" indent="-609600" algn="just" eaLnBrk="1" hangingPunct="1">
              <a:buFont typeface="Wingdings" panose="05000000000000000000" pitchFamily="2" charset="2"/>
              <a:buNone/>
            </a:pPr>
            <a:r>
              <a:rPr lang="pt-BR" altLang="pt-BR" sz="2400" dirty="0" smtClean="0"/>
              <a:t>(EXTRA) A empresa </a:t>
            </a:r>
            <a:r>
              <a:rPr lang="pt-BR" altLang="pt-BR" sz="2400" dirty="0" err="1" smtClean="0"/>
              <a:t>Rhamos</a:t>
            </a:r>
            <a:r>
              <a:rPr lang="pt-BR" altLang="pt-BR" sz="2400" dirty="0" smtClean="0"/>
              <a:t> </a:t>
            </a:r>
            <a:r>
              <a:rPr lang="pt-BR" altLang="pt-BR" sz="2400" dirty="0" err="1" smtClean="0"/>
              <a:t>Ltd</a:t>
            </a:r>
            <a:r>
              <a:rPr lang="pt-BR" altLang="pt-BR" sz="2400" dirty="0" smtClean="0"/>
              <a:t>, da qual deseja-se guardar os telefones, CNPJ e </a:t>
            </a:r>
            <a:r>
              <a:rPr lang="pt-BR" altLang="pt-BR" sz="2400" dirty="0" err="1" smtClean="0"/>
              <a:t>qtde</a:t>
            </a:r>
            <a:r>
              <a:rPr lang="pt-BR" altLang="pt-BR" sz="2400" dirty="0" smtClean="0"/>
              <a:t> de funcionários, possui diversos funcionários e departamentos. Cada departamento têm diversos funcionários e alguns funcionários trabalham em mais de um departamento, como é o caso dos estagiários. Dos  departamentos é importante armazenar o nome, sigla</a:t>
            </a:r>
            <a:r>
              <a:rPr lang="pt-BR" altLang="pt-BR" sz="2400" dirty="0"/>
              <a:t> </a:t>
            </a:r>
            <a:r>
              <a:rPr lang="pt-BR" altLang="pt-BR" sz="2400" dirty="0" smtClean="0"/>
              <a:t>e telefone. Cada funcionário possui um código interno, que deve ser gerado pelo sistema, e deve ser armazenado seu CPF, celular, nome e idade atual. A empresa estimula os funcionários mais experientes a desenvolverem projetos pessoais durante o expediente. Apesar de existirem poucos projetos pessoais, é importante saber o nome do projeto.</a:t>
            </a:r>
          </a:p>
        </p:txBody>
      </p:sp>
    </p:spTree>
    <p:extLst>
      <p:ext uri="{BB962C8B-B14F-4D97-AF65-F5344CB8AC3E}">
        <p14:creationId xmlns:p14="http://schemas.microsoft.com/office/powerpoint/2010/main" val="21887012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2"/>
          <p:cNvSpPr>
            <a:spLocks noGrp="1" noChangeArrowheads="1"/>
          </p:cNvSpPr>
          <p:nvPr>
            <p:ph type="title"/>
          </p:nvPr>
        </p:nvSpPr>
        <p:spPr>
          <a:xfrm>
            <a:off x="-28074" y="1"/>
            <a:ext cx="9172074" cy="856586"/>
          </a:xfrm>
        </p:spPr>
        <p:txBody>
          <a:bodyPr>
            <a:noAutofit/>
          </a:bodyPr>
          <a:lstStyle/>
          <a:p>
            <a:pPr eaLnBrk="1" hangingPunct="1"/>
            <a:r>
              <a:rPr lang="pt-BR" altLang="pt-BR" sz="5400" b="1" dirty="0" smtClean="0"/>
              <a:t>Modelo - Exemplo</a:t>
            </a:r>
            <a:endParaRPr lang="pt-BR" altLang="pt-BR" sz="5400" b="1" dirty="0" smtClean="0"/>
          </a:p>
        </p:txBody>
      </p:sp>
      <p:pic>
        <p:nvPicPr>
          <p:cNvPr id="2" name="Imagem 1"/>
          <p:cNvPicPr>
            <a:picLocks noChangeAspect="1"/>
          </p:cNvPicPr>
          <p:nvPr/>
        </p:nvPicPr>
        <p:blipFill>
          <a:blip r:embed="rId2"/>
          <a:stretch>
            <a:fillRect/>
          </a:stretch>
        </p:blipFill>
        <p:spPr>
          <a:xfrm>
            <a:off x="399775" y="892444"/>
            <a:ext cx="2965055" cy="26830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6" name="Picture 2" descr="Planta Baixa: o que é, como fazer + 3 programas para desenh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0550" y="1332103"/>
            <a:ext cx="3854117" cy="24088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 name="Imagem 2"/>
          <p:cNvPicPr>
            <a:picLocks noChangeAspect="1"/>
          </p:cNvPicPr>
          <p:nvPr/>
        </p:nvPicPr>
        <p:blipFill>
          <a:blip r:embed="rId4"/>
          <a:stretch>
            <a:fillRect/>
          </a:stretch>
        </p:blipFill>
        <p:spPr>
          <a:xfrm>
            <a:off x="4052555" y="4216442"/>
            <a:ext cx="5050109" cy="2159157"/>
          </a:xfrm>
          <a:prstGeom prst="rect">
            <a:avLst/>
          </a:prstGeom>
        </p:spPr>
      </p:pic>
      <p:pic>
        <p:nvPicPr>
          <p:cNvPr id="4" name="Imagem 3"/>
          <p:cNvPicPr>
            <a:picLocks noChangeAspect="1"/>
          </p:cNvPicPr>
          <p:nvPr/>
        </p:nvPicPr>
        <p:blipFill>
          <a:blip r:embed="rId5"/>
          <a:stretch>
            <a:fillRect/>
          </a:stretch>
        </p:blipFill>
        <p:spPr>
          <a:xfrm>
            <a:off x="317321" y="3842208"/>
            <a:ext cx="3129962" cy="28237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2947544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normAutofit fontScale="90000"/>
          </a:bodyPr>
          <a:lstStyle/>
          <a:p>
            <a:pPr eaLnBrk="1" hangingPunct="1"/>
            <a:r>
              <a:rPr lang="pt-BR" altLang="pt-BR" smtClean="0"/>
              <a:t>Chaves</a:t>
            </a:r>
          </a:p>
        </p:txBody>
      </p:sp>
      <p:sp>
        <p:nvSpPr>
          <p:cNvPr id="5124" name="Rectangle 3"/>
          <p:cNvSpPr>
            <a:spLocks noGrp="1" noChangeArrowheads="1"/>
          </p:cNvSpPr>
          <p:nvPr>
            <p:ph type="body" idx="1"/>
          </p:nvPr>
        </p:nvSpPr>
        <p:spPr>
          <a:xfrm>
            <a:off x="323850" y="1916113"/>
            <a:ext cx="8686800" cy="4111625"/>
          </a:xfrm>
        </p:spPr>
        <p:txBody>
          <a:bodyPr>
            <a:normAutofit/>
          </a:bodyPr>
          <a:lstStyle/>
          <a:p>
            <a:pPr lvl="1">
              <a:lnSpc>
                <a:spcPct val="90000"/>
              </a:lnSpc>
            </a:pPr>
            <a:r>
              <a:rPr lang="pt-BR" altLang="pt-BR" sz="2700" dirty="0" smtClean="0"/>
              <a:t>É importante poder especificar como entidades e relacionamentos são identificados </a:t>
            </a:r>
          </a:p>
          <a:p>
            <a:pPr eaLnBrk="1" hangingPunct="1">
              <a:lnSpc>
                <a:spcPct val="90000"/>
              </a:lnSpc>
            </a:pPr>
            <a:endParaRPr lang="pt-BR" altLang="pt-BR" sz="2700" dirty="0" smtClean="0"/>
          </a:p>
          <a:p>
            <a:pPr lvl="1">
              <a:lnSpc>
                <a:spcPct val="90000"/>
              </a:lnSpc>
            </a:pPr>
            <a:r>
              <a:rPr lang="pt-BR" altLang="pt-BR" sz="2700" dirty="0" smtClean="0"/>
              <a:t>O conceito de chave é utilizado para fazer a </a:t>
            </a:r>
            <a:r>
              <a:rPr lang="pt-BR" altLang="pt-BR" sz="2700" b="1" dirty="0" smtClean="0"/>
              <a:t>distinção </a:t>
            </a:r>
            <a:r>
              <a:rPr lang="pt-BR" altLang="pt-BR" sz="2700" dirty="0" smtClean="0"/>
              <a:t>entre entidades e relacionamentos </a:t>
            </a:r>
            <a:r>
              <a:rPr lang="pt-BR" altLang="pt-BR" sz="2700" b="1" dirty="0" smtClean="0"/>
              <a:t>individuais</a:t>
            </a:r>
            <a:r>
              <a:rPr lang="pt-BR" altLang="pt-BR" sz="2700" dirty="0" smtClean="0"/>
              <a:t>, na perspectiva do banco de dados</a:t>
            </a:r>
          </a:p>
          <a:p>
            <a:pPr lvl="1">
              <a:lnSpc>
                <a:spcPct val="90000"/>
              </a:lnSpc>
            </a:pPr>
            <a:endParaRPr lang="pt-BR" altLang="pt-BR" sz="2700" dirty="0" smtClean="0"/>
          </a:p>
        </p:txBody>
      </p:sp>
    </p:spTree>
    <p:extLst>
      <p:ext uri="{BB962C8B-B14F-4D97-AF65-F5344CB8AC3E}">
        <p14:creationId xmlns:p14="http://schemas.microsoft.com/office/powerpoint/2010/main" val="352686159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normAutofit fontScale="90000"/>
          </a:bodyPr>
          <a:lstStyle/>
          <a:p>
            <a:pPr eaLnBrk="1" hangingPunct="1"/>
            <a:r>
              <a:rPr lang="pt-BR" altLang="pt-BR" sz="4000" smtClean="0"/>
              <a:t>Chaves em Conjunto de Entidades</a:t>
            </a:r>
          </a:p>
        </p:txBody>
      </p:sp>
      <p:sp>
        <p:nvSpPr>
          <p:cNvPr id="6148" name="Rectangle 3"/>
          <p:cNvSpPr>
            <a:spLocks noGrp="1" noChangeArrowheads="1"/>
          </p:cNvSpPr>
          <p:nvPr>
            <p:ph type="body" idx="1"/>
          </p:nvPr>
        </p:nvSpPr>
        <p:spPr>
          <a:xfrm>
            <a:off x="457200" y="1981200"/>
            <a:ext cx="8229600" cy="4471988"/>
          </a:xfrm>
        </p:spPr>
        <p:txBody>
          <a:bodyPr>
            <a:normAutofit/>
          </a:bodyPr>
          <a:lstStyle/>
          <a:p>
            <a:pPr lvl="1"/>
            <a:r>
              <a:rPr lang="pt-BR" altLang="pt-BR" sz="2700" b="1" dirty="0" err="1" smtClean="0"/>
              <a:t>Superchave</a:t>
            </a:r>
            <a:r>
              <a:rPr lang="pt-BR" altLang="pt-BR" sz="2700" dirty="0" smtClean="0"/>
              <a:t>: conjunto de atributos de um conjunto de entidades que </a:t>
            </a:r>
            <a:r>
              <a:rPr lang="pt-BR" altLang="pt-BR" sz="2700" b="1" dirty="0" smtClean="0"/>
              <a:t>identifique univocamente </a:t>
            </a:r>
            <a:r>
              <a:rPr lang="pt-BR" altLang="pt-BR" sz="2700" dirty="0" smtClean="0"/>
              <a:t>cada entidade</a:t>
            </a:r>
          </a:p>
          <a:p>
            <a:pPr eaLnBrk="1" hangingPunct="1"/>
            <a:endParaRPr lang="pt-BR" altLang="pt-BR" sz="2700" b="1" dirty="0" smtClean="0"/>
          </a:p>
          <a:p>
            <a:pPr lvl="1"/>
            <a:r>
              <a:rPr lang="pt-BR" altLang="pt-BR" sz="2700" b="1" dirty="0" smtClean="0"/>
              <a:t>Chave</a:t>
            </a:r>
            <a:r>
              <a:rPr lang="pt-BR" altLang="pt-BR" sz="2700" dirty="0" smtClean="0"/>
              <a:t>: é o menor conjunto possível de atributos de uma </a:t>
            </a:r>
            <a:r>
              <a:rPr lang="pt-BR" altLang="pt-BR" sz="2700" dirty="0" err="1" smtClean="0"/>
              <a:t>superchave</a:t>
            </a:r>
            <a:r>
              <a:rPr lang="pt-BR" altLang="pt-BR" sz="2700" dirty="0" smtClean="0"/>
              <a:t> que ainda identifique uma entidade de forma unívoca</a:t>
            </a:r>
          </a:p>
        </p:txBody>
      </p:sp>
    </p:spTree>
    <p:extLst>
      <p:ext uri="{BB962C8B-B14F-4D97-AF65-F5344CB8AC3E}">
        <p14:creationId xmlns:p14="http://schemas.microsoft.com/office/powerpoint/2010/main" val="265830998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normAutofit fontScale="90000"/>
          </a:bodyPr>
          <a:lstStyle/>
          <a:p>
            <a:pPr eaLnBrk="1" hangingPunct="1"/>
            <a:r>
              <a:rPr lang="pt-BR" altLang="pt-BR" sz="4000" smtClean="0"/>
              <a:t>Chaves em Conjunto de Entidades</a:t>
            </a:r>
          </a:p>
        </p:txBody>
      </p:sp>
      <p:sp>
        <p:nvSpPr>
          <p:cNvPr id="7172" name="Rectangle 3"/>
          <p:cNvSpPr>
            <a:spLocks noGrp="1" noChangeArrowheads="1"/>
          </p:cNvSpPr>
          <p:nvPr>
            <p:ph type="body" idx="1"/>
          </p:nvPr>
        </p:nvSpPr>
        <p:spPr>
          <a:xfrm>
            <a:off x="457200" y="1981200"/>
            <a:ext cx="8229600" cy="4543425"/>
          </a:xfrm>
        </p:spPr>
        <p:txBody>
          <a:bodyPr>
            <a:normAutofit/>
          </a:bodyPr>
          <a:lstStyle/>
          <a:p>
            <a:pPr lvl="1"/>
            <a:r>
              <a:rPr lang="pt-BR" altLang="pt-BR" sz="2400" b="1" dirty="0" smtClean="0"/>
              <a:t>Exemplo</a:t>
            </a:r>
            <a:r>
              <a:rPr lang="pt-BR" altLang="pt-BR" sz="2400" dirty="0" smtClean="0"/>
              <a:t>:</a:t>
            </a:r>
          </a:p>
          <a:p>
            <a:pPr lvl="2"/>
            <a:r>
              <a:rPr lang="pt-BR" altLang="pt-BR" sz="2400" dirty="0" smtClean="0"/>
              <a:t>Conjunto de entidades Aluno com atributos nome, idade, curso e número (suponha que não há alunos com mesmo nome)</a:t>
            </a:r>
          </a:p>
          <a:p>
            <a:pPr lvl="3"/>
            <a:r>
              <a:rPr lang="pt-BR" altLang="pt-BR" sz="1800" dirty="0" err="1" smtClean="0"/>
              <a:t>superchave</a:t>
            </a:r>
            <a:r>
              <a:rPr lang="pt-BR" altLang="pt-BR" sz="1800" dirty="0" smtClean="0"/>
              <a:t>(Aluno) = {nome, curso, número}</a:t>
            </a:r>
          </a:p>
          <a:p>
            <a:pPr lvl="3"/>
            <a:r>
              <a:rPr lang="pt-BR" altLang="pt-BR" sz="1800" dirty="0" smtClean="0"/>
              <a:t>chave(Aluno) = {número}</a:t>
            </a:r>
          </a:p>
          <a:p>
            <a:pPr lvl="3"/>
            <a:r>
              <a:rPr lang="pt-BR" altLang="pt-BR" sz="1800" dirty="0" smtClean="0"/>
              <a:t>chave(Aluno) = {nome}</a:t>
            </a:r>
          </a:p>
          <a:p>
            <a:pPr lvl="2" eaLnBrk="1" hangingPunct="1"/>
            <a:endParaRPr lang="pt-BR" altLang="pt-BR" sz="2400" dirty="0" smtClean="0"/>
          </a:p>
          <a:p>
            <a:pPr lvl="1"/>
            <a:r>
              <a:rPr lang="pt-BR" altLang="pt-BR" sz="2400" dirty="0" smtClean="0"/>
              <a:t>Representação: em geral, adota-se a convenção de que os atributos chaves são </a:t>
            </a:r>
            <a:r>
              <a:rPr lang="pt-BR" altLang="pt-BR" sz="2400" b="1" dirty="0" smtClean="0"/>
              <a:t>grifados</a:t>
            </a:r>
            <a:endParaRPr lang="pt-BR" altLang="pt-BR" sz="2400" dirty="0" smtClean="0"/>
          </a:p>
        </p:txBody>
      </p:sp>
    </p:spTree>
    <p:extLst>
      <p:ext uri="{BB962C8B-B14F-4D97-AF65-F5344CB8AC3E}">
        <p14:creationId xmlns:p14="http://schemas.microsoft.com/office/powerpoint/2010/main" val="399428047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normAutofit fontScale="90000"/>
          </a:bodyPr>
          <a:lstStyle/>
          <a:p>
            <a:pPr eaLnBrk="1" hangingPunct="1"/>
            <a:r>
              <a:rPr lang="pt-BR" altLang="pt-BR" smtClean="0"/>
              <a:t>Chave Candidata</a:t>
            </a:r>
          </a:p>
        </p:txBody>
      </p:sp>
      <p:sp>
        <p:nvSpPr>
          <p:cNvPr id="9220" name="Rectangle 3"/>
          <p:cNvSpPr>
            <a:spLocks noGrp="1" noChangeArrowheads="1"/>
          </p:cNvSpPr>
          <p:nvPr>
            <p:ph type="body" idx="1"/>
          </p:nvPr>
        </p:nvSpPr>
        <p:spPr>
          <a:xfrm>
            <a:off x="457200" y="1215189"/>
            <a:ext cx="8229600" cy="5237999"/>
          </a:xfrm>
        </p:spPr>
        <p:txBody>
          <a:bodyPr>
            <a:noAutofit/>
          </a:bodyPr>
          <a:lstStyle/>
          <a:p>
            <a:pPr lvl="1">
              <a:lnSpc>
                <a:spcPct val="90000"/>
              </a:lnSpc>
            </a:pPr>
            <a:r>
              <a:rPr lang="pt-BR" altLang="pt-BR" sz="2400" b="1" dirty="0" smtClean="0"/>
              <a:t>Chave candidata</a:t>
            </a:r>
            <a:r>
              <a:rPr lang="pt-BR" altLang="pt-BR" sz="2400" dirty="0" smtClean="0"/>
              <a:t>: é comum que exista mais de uma chave para uma mesma entidade</a:t>
            </a:r>
          </a:p>
          <a:p>
            <a:pPr lvl="2">
              <a:lnSpc>
                <a:spcPct val="90000"/>
              </a:lnSpc>
            </a:pPr>
            <a:r>
              <a:rPr lang="pt-BR" altLang="pt-BR" sz="2400" b="1" dirty="0" smtClean="0"/>
              <a:t>cada uma delas </a:t>
            </a:r>
            <a:r>
              <a:rPr lang="pt-BR" altLang="pt-BR" sz="2400" dirty="0" smtClean="0"/>
              <a:t>é chamada </a:t>
            </a:r>
            <a:r>
              <a:rPr lang="pt-BR" altLang="pt-BR" sz="2400" b="1" dirty="0" smtClean="0"/>
              <a:t>chave candidata</a:t>
            </a:r>
          </a:p>
          <a:p>
            <a:pPr lvl="2">
              <a:lnSpc>
                <a:spcPct val="90000"/>
              </a:lnSpc>
            </a:pPr>
            <a:r>
              <a:rPr lang="pt-BR" altLang="pt-BR" sz="2400" dirty="0" smtClean="0"/>
              <a:t>no exemplo, número e nome são chaves </a:t>
            </a:r>
            <a:r>
              <a:rPr lang="pt-BR" altLang="pt-BR" sz="2400" dirty="0" smtClean="0"/>
              <a:t>candidatas</a:t>
            </a:r>
            <a:endParaRPr lang="pt-BR" altLang="pt-BR" sz="3200" dirty="0" smtClean="0"/>
          </a:p>
          <a:p>
            <a:pPr lvl="1">
              <a:lnSpc>
                <a:spcPct val="90000"/>
              </a:lnSpc>
            </a:pPr>
            <a:r>
              <a:rPr lang="pt-BR" altLang="pt-BR" sz="2400" dirty="0" smtClean="0"/>
              <a:t>Havendo mais do que uma chave candidata, escolhe-se uma para ser a </a:t>
            </a:r>
            <a:r>
              <a:rPr lang="pt-BR" altLang="pt-BR" sz="2400" b="1" dirty="0" smtClean="0"/>
              <a:t>chave primária</a:t>
            </a:r>
          </a:p>
          <a:p>
            <a:pPr lvl="2">
              <a:lnSpc>
                <a:spcPct val="90000"/>
              </a:lnSpc>
            </a:pPr>
            <a:r>
              <a:rPr lang="pt-BR" altLang="pt-BR" sz="2400" dirty="0" smtClean="0"/>
              <a:t>Essa é a chave que se pressupõe ser </a:t>
            </a:r>
            <a:r>
              <a:rPr lang="pt-BR" altLang="pt-BR" sz="2400" b="1" dirty="0" smtClean="0"/>
              <a:t>a mais </a:t>
            </a:r>
            <a:r>
              <a:rPr lang="pt-BR" altLang="pt-BR" sz="2400" b="1" dirty="0" err="1" smtClean="0"/>
              <a:t>freqüentemente</a:t>
            </a:r>
            <a:r>
              <a:rPr lang="pt-BR" altLang="pt-BR" sz="2400" b="1" dirty="0" smtClean="0"/>
              <a:t> utilizada para acessos nessa entidade</a:t>
            </a:r>
            <a:r>
              <a:rPr lang="pt-BR" altLang="pt-BR" sz="2400" dirty="0" smtClean="0"/>
              <a:t>, e é indicada grifando-se com apenas </a:t>
            </a:r>
            <a:r>
              <a:rPr lang="pt-BR" altLang="pt-BR" sz="2400" b="1" dirty="0" smtClean="0"/>
              <a:t>um </a:t>
            </a:r>
            <a:r>
              <a:rPr lang="pt-BR" altLang="pt-BR" sz="2400" b="1" dirty="0" smtClean="0"/>
              <a:t>traço</a:t>
            </a:r>
          </a:p>
          <a:p>
            <a:pPr lvl="1">
              <a:lnSpc>
                <a:spcPct val="90000"/>
              </a:lnSpc>
            </a:pPr>
            <a:r>
              <a:rPr lang="pt-BR" altLang="pt-BR" sz="2600" dirty="0" smtClean="0"/>
              <a:t>Outros exemplo: CPF, RG, Código, E-mail.</a:t>
            </a:r>
            <a:endParaRPr lang="pt-BR" altLang="pt-BR" sz="2600" dirty="0" smtClean="0"/>
          </a:p>
        </p:txBody>
      </p:sp>
    </p:spTree>
    <p:extLst>
      <p:ext uri="{BB962C8B-B14F-4D97-AF65-F5344CB8AC3E}">
        <p14:creationId xmlns:p14="http://schemas.microsoft.com/office/powerpoint/2010/main" val="361004575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normAutofit fontScale="90000"/>
          </a:bodyPr>
          <a:lstStyle/>
          <a:p>
            <a:pPr eaLnBrk="1" hangingPunct="1"/>
            <a:r>
              <a:rPr lang="pt-BR" altLang="pt-BR" smtClean="0"/>
              <a:t>Entidades Fracas</a:t>
            </a:r>
          </a:p>
        </p:txBody>
      </p:sp>
      <p:sp>
        <p:nvSpPr>
          <p:cNvPr id="12292" name="Rectangle 3"/>
          <p:cNvSpPr>
            <a:spLocks noGrp="1" noChangeArrowheads="1"/>
          </p:cNvSpPr>
          <p:nvPr>
            <p:ph type="body" idx="1"/>
          </p:nvPr>
        </p:nvSpPr>
        <p:spPr>
          <a:xfrm>
            <a:off x="982133" y="1773238"/>
            <a:ext cx="7715780" cy="4327525"/>
          </a:xfrm>
        </p:spPr>
        <p:txBody>
          <a:bodyPr>
            <a:normAutofit lnSpcReduction="10000"/>
          </a:bodyPr>
          <a:lstStyle/>
          <a:p>
            <a:pPr eaLnBrk="1" hangingPunct="1"/>
            <a:r>
              <a:rPr lang="pt-BR" altLang="pt-BR" sz="2800" dirty="0" smtClean="0"/>
              <a:t>Um conjunto de entidades </a:t>
            </a:r>
            <a:r>
              <a:rPr lang="pt-BR" altLang="pt-BR" sz="2800" b="1" dirty="0" smtClean="0"/>
              <a:t>pode não ter </a:t>
            </a:r>
            <a:r>
              <a:rPr lang="pt-BR" altLang="pt-BR" sz="2800" dirty="0" smtClean="0"/>
              <a:t>atributos suficientes para formar uma chave primária</a:t>
            </a:r>
          </a:p>
          <a:p>
            <a:pPr eaLnBrk="1" hangingPunct="1"/>
            <a:r>
              <a:rPr lang="pt-BR" altLang="pt-BR" sz="2800" dirty="0" smtClean="0"/>
              <a:t>Esse conjunto de entidades é denominado </a:t>
            </a:r>
            <a:r>
              <a:rPr lang="pt-BR" altLang="pt-BR" sz="2800" b="1" dirty="0" smtClean="0"/>
              <a:t>entidade fraca </a:t>
            </a:r>
            <a:r>
              <a:rPr lang="pt-BR" altLang="pt-BR" sz="2800" dirty="0" smtClean="0"/>
              <a:t>(ou subordinada)</a:t>
            </a:r>
          </a:p>
          <a:p>
            <a:pPr eaLnBrk="1" hangingPunct="1"/>
            <a:r>
              <a:rPr lang="pt-BR" altLang="pt-BR" sz="2800" dirty="0" smtClean="0"/>
              <a:t>Entidades que possuem chave primária são denominadas </a:t>
            </a:r>
            <a:r>
              <a:rPr lang="pt-BR" altLang="pt-BR" sz="2800" b="1" dirty="0" smtClean="0"/>
              <a:t>entidades fortes </a:t>
            </a:r>
            <a:r>
              <a:rPr lang="pt-BR" altLang="pt-BR" sz="2800" dirty="0" smtClean="0"/>
              <a:t>(ou dominantes)</a:t>
            </a:r>
          </a:p>
          <a:p>
            <a:pPr eaLnBrk="1" hangingPunct="1"/>
            <a:r>
              <a:rPr lang="pt-BR" altLang="pt-BR" sz="2800" dirty="0" smtClean="0"/>
              <a:t>Entidades fracas são representadas, no DER, por </a:t>
            </a:r>
            <a:r>
              <a:rPr lang="pt-BR" altLang="pt-BR" sz="2800" b="1" dirty="0" smtClean="0"/>
              <a:t>retângulos duplos</a:t>
            </a:r>
            <a:endParaRPr lang="pt-BR" altLang="pt-BR" sz="2800" dirty="0" smtClean="0"/>
          </a:p>
        </p:txBody>
      </p:sp>
    </p:spTree>
    <p:extLst>
      <p:ext uri="{BB962C8B-B14F-4D97-AF65-F5344CB8AC3E}">
        <p14:creationId xmlns:p14="http://schemas.microsoft.com/office/powerpoint/2010/main" val="305984476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normAutofit fontScale="90000"/>
          </a:bodyPr>
          <a:lstStyle/>
          <a:p>
            <a:pPr eaLnBrk="1" hangingPunct="1"/>
            <a:r>
              <a:rPr lang="pt-BR" altLang="pt-BR" smtClean="0"/>
              <a:t>Exemplo</a:t>
            </a:r>
          </a:p>
        </p:txBody>
      </p:sp>
      <p:sp>
        <p:nvSpPr>
          <p:cNvPr id="13316" name="Line 5"/>
          <p:cNvSpPr>
            <a:spLocks noChangeShapeType="1"/>
          </p:cNvSpPr>
          <p:nvPr/>
        </p:nvSpPr>
        <p:spPr bwMode="auto">
          <a:xfrm>
            <a:off x="5486400" y="4340225"/>
            <a:ext cx="15240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3317" name="Text Box 6"/>
          <p:cNvSpPr txBox="1">
            <a:spLocks noChangeArrowheads="1"/>
          </p:cNvSpPr>
          <p:nvPr/>
        </p:nvSpPr>
        <p:spPr bwMode="auto">
          <a:xfrm>
            <a:off x="6954838" y="3954463"/>
            <a:ext cx="1352550" cy="588962"/>
          </a:xfrm>
          <a:prstGeom prst="rect">
            <a:avLst/>
          </a:prstGeom>
          <a:solidFill>
            <a:srgbClr val="FFFFFF"/>
          </a:solidFill>
          <a:ln w="9525">
            <a:solidFill>
              <a:srgbClr val="000000"/>
            </a:solidFill>
            <a:miter lim="800000"/>
            <a:headEnd/>
            <a:tailEnd/>
          </a:ln>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pt-BR" altLang="pt-BR" sz="1800"/>
          </a:p>
        </p:txBody>
      </p:sp>
      <p:sp>
        <p:nvSpPr>
          <p:cNvPr id="13318" name="AutoShape 7"/>
          <p:cNvSpPr>
            <a:spLocks noChangeArrowheads="1"/>
          </p:cNvSpPr>
          <p:nvPr/>
        </p:nvSpPr>
        <p:spPr bwMode="auto">
          <a:xfrm>
            <a:off x="4065588" y="3554413"/>
            <a:ext cx="1522412" cy="1458912"/>
          </a:xfrm>
          <a:prstGeom prst="diamond">
            <a:avLst/>
          </a:prstGeom>
          <a:solidFill>
            <a:srgbClr val="FFFFFF"/>
          </a:solidFill>
          <a:ln w="9525">
            <a:solidFill>
              <a:srgbClr val="000000"/>
            </a:solidFill>
            <a:miter lim="800000"/>
            <a:headEnd/>
            <a:tailEnd/>
          </a:ln>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pt-BR" altLang="pt-BR" sz="1800"/>
          </a:p>
        </p:txBody>
      </p:sp>
      <p:sp>
        <p:nvSpPr>
          <p:cNvPr id="13319" name="Text Box 8"/>
          <p:cNvSpPr txBox="1">
            <a:spLocks noChangeArrowheads="1"/>
          </p:cNvSpPr>
          <p:nvPr/>
        </p:nvSpPr>
        <p:spPr bwMode="auto">
          <a:xfrm>
            <a:off x="7708900" y="2644775"/>
            <a:ext cx="1217613" cy="4492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pt-BR" sz="1200">
                <a:latin typeface="Times New Roman" panose="02020603050405020304" pitchFamily="18" charset="0"/>
              </a:rPr>
              <a:t>  data_pagto</a:t>
            </a:r>
            <a:endParaRPr lang="pt-BR" altLang="pt-BR" sz="1800"/>
          </a:p>
        </p:txBody>
      </p:sp>
      <p:sp>
        <p:nvSpPr>
          <p:cNvPr id="13320" name="Text Box 9"/>
          <p:cNvSpPr txBox="1">
            <a:spLocks noChangeArrowheads="1"/>
          </p:cNvSpPr>
          <p:nvPr/>
        </p:nvSpPr>
        <p:spPr bwMode="auto">
          <a:xfrm>
            <a:off x="5940425" y="2636838"/>
            <a:ext cx="1524000" cy="4492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pt-BR" altLang="pt-BR" sz="1200" b="1">
                <a:latin typeface="Times New Roman" panose="02020603050405020304" pitchFamily="18" charset="0"/>
              </a:rPr>
              <a:t>num_parcela</a:t>
            </a:r>
            <a:endParaRPr lang="pt-BR" altLang="pt-BR" sz="1800"/>
          </a:p>
        </p:txBody>
      </p:sp>
      <p:sp>
        <p:nvSpPr>
          <p:cNvPr id="13321" name="Text Box 10"/>
          <p:cNvSpPr txBox="1">
            <a:spLocks noChangeArrowheads="1"/>
          </p:cNvSpPr>
          <p:nvPr/>
        </p:nvSpPr>
        <p:spPr bwMode="auto">
          <a:xfrm>
            <a:off x="2131219" y="2944813"/>
            <a:ext cx="912813" cy="4492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pt-BR" sz="1200">
                <a:latin typeface="Times New Roman" panose="02020603050405020304" pitchFamily="18" charset="0"/>
              </a:rPr>
              <a:t>total</a:t>
            </a:r>
            <a:endParaRPr lang="pt-BR" altLang="pt-BR" sz="1800"/>
          </a:p>
        </p:txBody>
      </p:sp>
      <p:sp>
        <p:nvSpPr>
          <p:cNvPr id="13322" name="Text Box 11"/>
          <p:cNvSpPr txBox="1">
            <a:spLocks noChangeArrowheads="1"/>
          </p:cNvSpPr>
          <p:nvPr/>
        </p:nvSpPr>
        <p:spPr bwMode="auto">
          <a:xfrm>
            <a:off x="539750" y="3141663"/>
            <a:ext cx="1217613" cy="4492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pt-BR" sz="1200" b="1" u="sng">
                <a:latin typeface="Times New Roman" panose="02020603050405020304" pitchFamily="18" charset="0"/>
              </a:rPr>
              <a:t>num_emp</a:t>
            </a:r>
            <a:endParaRPr lang="pt-BR" altLang="pt-BR" sz="1800"/>
          </a:p>
        </p:txBody>
      </p:sp>
      <p:sp>
        <p:nvSpPr>
          <p:cNvPr id="13323" name="Text Box 12"/>
          <p:cNvSpPr txBox="1">
            <a:spLocks noChangeArrowheads="1"/>
          </p:cNvSpPr>
          <p:nvPr/>
        </p:nvSpPr>
        <p:spPr bwMode="auto">
          <a:xfrm>
            <a:off x="917575" y="4029075"/>
            <a:ext cx="1320800" cy="449263"/>
          </a:xfrm>
          <a:prstGeom prst="rect">
            <a:avLst/>
          </a:prstGeom>
          <a:solidFill>
            <a:srgbClr val="FFFFFF"/>
          </a:solidFill>
          <a:ln w="9525">
            <a:solidFill>
              <a:srgbClr val="000000"/>
            </a:solidFill>
            <a:miter lim="800000"/>
            <a:headEnd/>
            <a:tailEnd/>
          </a:ln>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pt-BR" sz="1200">
                <a:latin typeface="Times New Roman" panose="02020603050405020304" pitchFamily="18" charset="0"/>
              </a:rPr>
              <a:t>      emprestimo</a:t>
            </a:r>
            <a:endParaRPr lang="pt-BR" altLang="pt-BR" sz="1800"/>
          </a:p>
        </p:txBody>
      </p:sp>
      <p:sp>
        <p:nvSpPr>
          <p:cNvPr id="13324" name="Text Box 13"/>
          <p:cNvSpPr txBox="1">
            <a:spLocks noChangeArrowheads="1"/>
          </p:cNvSpPr>
          <p:nvPr/>
        </p:nvSpPr>
        <p:spPr bwMode="auto">
          <a:xfrm>
            <a:off x="7010400" y="4029075"/>
            <a:ext cx="1217613" cy="449263"/>
          </a:xfrm>
          <a:prstGeom prst="rect">
            <a:avLst/>
          </a:prstGeom>
          <a:solidFill>
            <a:srgbClr val="FFFFFF"/>
          </a:solidFill>
          <a:ln w="9525">
            <a:solidFill>
              <a:srgbClr val="000000"/>
            </a:solidFill>
            <a:miter lim="800000"/>
            <a:headEnd/>
            <a:tailEnd/>
          </a:ln>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pt-BR" sz="1200">
                <a:latin typeface="Times New Roman" panose="02020603050405020304" pitchFamily="18" charset="0"/>
              </a:rPr>
              <a:t>pagamento</a:t>
            </a:r>
            <a:endParaRPr lang="pt-BR" altLang="pt-BR" sz="1800"/>
          </a:p>
        </p:txBody>
      </p:sp>
      <p:sp>
        <p:nvSpPr>
          <p:cNvPr id="13325" name="Line 14"/>
          <p:cNvSpPr>
            <a:spLocks noChangeShapeType="1"/>
          </p:cNvSpPr>
          <p:nvPr/>
        </p:nvSpPr>
        <p:spPr bwMode="auto">
          <a:xfrm flipV="1">
            <a:off x="2238375" y="4252913"/>
            <a:ext cx="18351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3327" name="Oval 16"/>
          <p:cNvSpPr>
            <a:spLocks noChangeArrowheads="1"/>
          </p:cNvSpPr>
          <p:nvPr/>
        </p:nvSpPr>
        <p:spPr bwMode="auto">
          <a:xfrm>
            <a:off x="411163" y="3071813"/>
            <a:ext cx="1116012" cy="44767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pt-BR" altLang="pt-BR" sz="1800"/>
          </a:p>
        </p:txBody>
      </p:sp>
      <p:sp>
        <p:nvSpPr>
          <p:cNvPr id="13328" name="Text Box 17"/>
          <p:cNvSpPr txBox="1">
            <a:spLocks noChangeArrowheads="1"/>
          </p:cNvSpPr>
          <p:nvPr/>
        </p:nvSpPr>
        <p:spPr bwMode="auto">
          <a:xfrm>
            <a:off x="4211638" y="4076700"/>
            <a:ext cx="1217612"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pt-BR" sz="1200">
                <a:latin typeface="Times New Roman" panose="02020603050405020304" pitchFamily="18" charset="0"/>
              </a:rPr>
              <a:t>tem</a:t>
            </a:r>
            <a:endParaRPr lang="pt-BR" altLang="pt-BR" sz="1800"/>
          </a:p>
        </p:txBody>
      </p:sp>
      <p:sp>
        <p:nvSpPr>
          <p:cNvPr id="13329" name="Oval 18"/>
          <p:cNvSpPr>
            <a:spLocks noChangeArrowheads="1"/>
          </p:cNvSpPr>
          <p:nvPr/>
        </p:nvSpPr>
        <p:spPr bwMode="auto">
          <a:xfrm>
            <a:off x="2051050" y="2924175"/>
            <a:ext cx="1116013" cy="449263"/>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pt-BR" altLang="pt-BR" sz="1800"/>
          </a:p>
        </p:txBody>
      </p:sp>
      <p:sp>
        <p:nvSpPr>
          <p:cNvPr id="13330" name="Line 19"/>
          <p:cNvSpPr>
            <a:spLocks noChangeShapeType="1"/>
          </p:cNvSpPr>
          <p:nvPr/>
        </p:nvSpPr>
        <p:spPr bwMode="auto">
          <a:xfrm>
            <a:off x="1120775" y="3519488"/>
            <a:ext cx="508000" cy="509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3331" name="Line 20"/>
          <p:cNvSpPr>
            <a:spLocks noChangeShapeType="1"/>
          </p:cNvSpPr>
          <p:nvPr/>
        </p:nvSpPr>
        <p:spPr bwMode="auto">
          <a:xfrm flipH="1">
            <a:off x="2035175" y="3314700"/>
            <a:ext cx="203200" cy="6969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3332" name="Oval 21"/>
          <p:cNvSpPr>
            <a:spLocks noChangeArrowheads="1"/>
          </p:cNvSpPr>
          <p:nvPr/>
        </p:nvSpPr>
        <p:spPr bwMode="auto">
          <a:xfrm>
            <a:off x="5689600" y="2622550"/>
            <a:ext cx="1625600" cy="449263"/>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pt-BR" altLang="pt-BR" sz="1800"/>
          </a:p>
        </p:txBody>
      </p:sp>
      <p:sp>
        <p:nvSpPr>
          <p:cNvPr id="13333" name="Oval 22"/>
          <p:cNvSpPr>
            <a:spLocks noChangeArrowheads="1"/>
          </p:cNvSpPr>
          <p:nvPr/>
        </p:nvSpPr>
        <p:spPr bwMode="auto">
          <a:xfrm>
            <a:off x="7721600" y="2622550"/>
            <a:ext cx="1116013" cy="449263"/>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pt-BR" altLang="pt-BR" sz="1800"/>
          </a:p>
        </p:txBody>
      </p:sp>
      <p:sp>
        <p:nvSpPr>
          <p:cNvPr id="13334" name="Line 23"/>
          <p:cNvSpPr>
            <a:spLocks noChangeShapeType="1"/>
          </p:cNvSpPr>
          <p:nvPr/>
        </p:nvSpPr>
        <p:spPr bwMode="auto">
          <a:xfrm>
            <a:off x="6732588" y="3068638"/>
            <a:ext cx="647700" cy="8651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3335" name="Line 24"/>
          <p:cNvSpPr>
            <a:spLocks noChangeShapeType="1"/>
          </p:cNvSpPr>
          <p:nvPr/>
        </p:nvSpPr>
        <p:spPr bwMode="auto">
          <a:xfrm flipH="1">
            <a:off x="7885113" y="3071813"/>
            <a:ext cx="342900" cy="8620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3336" name="Text Box 25"/>
          <p:cNvSpPr txBox="1">
            <a:spLocks noChangeArrowheads="1"/>
          </p:cNvSpPr>
          <p:nvPr/>
        </p:nvSpPr>
        <p:spPr bwMode="auto">
          <a:xfrm>
            <a:off x="2284413" y="3900488"/>
            <a:ext cx="404812"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pt-BR" sz="1200">
                <a:latin typeface="Times New Roman" panose="02020603050405020304" pitchFamily="18" charset="0"/>
              </a:rPr>
              <a:t>1</a:t>
            </a:r>
            <a:endParaRPr lang="pt-BR" altLang="pt-BR" sz="1800"/>
          </a:p>
        </p:txBody>
      </p:sp>
      <p:sp>
        <p:nvSpPr>
          <p:cNvPr id="13337" name="Text Box 26"/>
          <p:cNvSpPr txBox="1">
            <a:spLocks noChangeArrowheads="1"/>
          </p:cNvSpPr>
          <p:nvPr/>
        </p:nvSpPr>
        <p:spPr bwMode="auto">
          <a:xfrm>
            <a:off x="6502400" y="3778250"/>
            <a:ext cx="406400"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pt-BR" sz="1200">
                <a:latin typeface="Times New Roman" panose="02020603050405020304" pitchFamily="18" charset="0"/>
              </a:rPr>
              <a:t>M</a:t>
            </a:r>
            <a:endParaRPr lang="pt-BR" altLang="pt-BR" sz="1800"/>
          </a:p>
        </p:txBody>
      </p:sp>
      <p:sp>
        <p:nvSpPr>
          <p:cNvPr id="13338" name="Oval 27"/>
          <p:cNvSpPr>
            <a:spLocks noChangeArrowheads="1"/>
          </p:cNvSpPr>
          <p:nvPr/>
        </p:nvSpPr>
        <p:spPr bwMode="auto">
          <a:xfrm>
            <a:off x="6908800" y="2060575"/>
            <a:ext cx="1116013" cy="449263"/>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endParaRPr lang="pt-BR" altLang="pt-BR" sz="1800"/>
          </a:p>
        </p:txBody>
      </p:sp>
      <p:sp>
        <p:nvSpPr>
          <p:cNvPr id="13339" name="Text Box 28"/>
          <p:cNvSpPr txBox="1">
            <a:spLocks noChangeArrowheads="1"/>
          </p:cNvSpPr>
          <p:nvPr/>
        </p:nvSpPr>
        <p:spPr bwMode="auto">
          <a:xfrm>
            <a:off x="7092950" y="2133600"/>
            <a:ext cx="709613"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pt-BR" sz="1200">
                <a:latin typeface="Times New Roman" panose="02020603050405020304" pitchFamily="18" charset="0"/>
              </a:rPr>
              <a:t> valor</a:t>
            </a:r>
            <a:endParaRPr lang="pt-BR" altLang="pt-BR" sz="1800"/>
          </a:p>
        </p:txBody>
      </p:sp>
      <p:sp>
        <p:nvSpPr>
          <p:cNvPr id="13340" name="Line 29"/>
          <p:cNvSpPr>
            <a:spLocks noChangeShapeType="1"/>
          </p:cNvSpPr>
          <p:nvPr/>
        </p:nvSpPr>
        <p:spPr bwMode="auto">
          <a:xfrm>
            <a:off x="7518400" y="2509838"/>
            <a:ext cx="77788" cy="14239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cxnSp>
        <p:nvCxnSpPr>
          <p:cNvPr id="30" name="Conector reto 29"/>
          <p:cNvCxnSpPr/>
          <p:nvPr/>
        </p:nvCxnSpPr>
        <p:spPr>
          <a:xfrm flipV="1">
            <a:off x="6000750" y="2857500"/>
            <a:ext cx="92868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18629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ítulo 1"/>
          <p:cNvSpPr>
            <a:spLocks noGrp="1"/>
          </p:cNvSpPr>
          <p:nvPr>
            <p:ph type="title"/>
          </p:nvPr>
        </p:nvSpPr>
        <p:spPr/>
        <p:txBody>
          <a:bodyPr>
            <a:normAutofit fontScale="90000"/>
          </a:bodyPr>
          <a:lstStyle/>
          <a:p>
            <a:r>
              <a:rPr lang="en-US" altLang="pt-BR" smtClean="0"/>
              <a:t>Chave Estrangeira</a:t>
            </a:r>
            <a:endParaRPr lang="pt-BR" altLang="pt-BR" smtClean="0"/>
          </a:p>
        </p:txBody>
      </p:sp>
      <p:sp>
        <p:nvSpPr>
          <p:cNvPr id="3" name="Espaço Reservado para Conteúdo 2"/>
          <p:cNvSpPr>
            <a:spLocks noGrp="1"/>
          </p:cNvSpPr>
          <p:nvPr>
            <p:ph idx="1"/>
          </p:nvPr>
        </p:nvSpPr>
        <p:spPr>
          <a:xfrm>
            <a:off x="982133" y="1785938"/>
            <a:ext cx="8161867" cy="4876800"/>
          </a:xfrm>
        </p:spPr>
        <p:txBody>
          <a:bodyPr/>
          <a:lstStyle/>
          <a:p>
            <a:pPr>
              <a:defRPr/>
            </a:pPr>
            <a:r>
              <a:rPr lang="pt-BR" dirty="0" smtClean="0"/>
              <a:t>É o mecanismo que permite a implementação de relacionamentos no modelo relacional</a:t>
            </a:r>
          </a:p>
          <a:p>
            <a:pPr>
              <a:defRPr/>
            </a:pPr>
            <a:r>
              <a:rPr lang="pt-BR" dirty="0" smtClean="0"/>
              <a:t>É um atributo ou conjunto de atributos cujos valores aparecem necessariamente na chave primária de outra tabela</a:t>
            </a:r>
          </a:p>
          <a:p>
            <a:pPr>
              <a:defRPr/>
            </a:pPr>
            <a:r>
              <a:rPr lang="pt-BR" dirty="0" smtClean="0"/>
              <a:t>Exemplo:</a:t>
            </a:r>
          </a:p>
          <a:p>
            <a:pPr lvl="1">
              <a:defRPr/>
            </a:pPr>
            <a:r>
              <a:rPr lang="pt-BR" dirty="0" smtClean="0">
                <a:ea typeface="+mn-ea"/>
                <a:cs typeface="+mn-cs"/>
              </a:rPr>
              <a:t>Departamento (</a:t>
            </a:r>
            <a:r>
              <a:rPr lang="pt-BR" u="sng" dirty="0" err="1" smtClean="0">
                <a:ea typeface="+mn-ea"/>
                <a:cs typeface="+mn-cs"/>
              </a:rPr>
              <a:t>CodDep</a:t>
            </a:r>
            <a:r>
              <a:rPr lang="pt-BR" dirty="0" smtClean="0">
                <a:ea typeface="+mn-ea"/>
                <a:cs typeface="+mn-cs"/>
              </a:rPr>
              <a:t>, </a:t>
            </a:r>
            <a:r>
              <a:rPr lang="pt-BR" dirty="0" err="1" smtClean="0">
                <a:ea typeface="+mn-ea"/>
                <a:cs typeface="+mn-cs"/>
              </a:rPr>
              <a:t>NomeDepto</a:t>
            </a:r>
            <a:r>
              <a:rPr lang="pt-BR" dirty="0" smtClean="0">
                <a:ea typeface="+mn-ea"/>
                <a:cs typeface="+mn-cs"/>
              </a:rPr>
              <a:t>)</a:t>
            </a:r>
            <a:endParaRPr lang="pt-BR" dirty="0" smtClean="0"/>
          </a:p>
          <a:p>
            <a:pPr lvl="1">
              <a:defRPr/>
            </a:pPr>
            <a:r>
              <a:rPr lang="pt-BR" dirty="0" smtClean="0">
                <a:ea typeface="+mn-ea"/>
                <a:cs typeface="+mn-cs"/>
              </a:rPr>
              <a:t>Empregado(</a:t>
            </a:r>
            <a:r>
              <a:rPr lang="pt-BR" u="sng" dirty="0" err="1" smtClean="0">
                <a:ea typeface="+mn-ea"/>
                <a:cs typeface="+mn-cs"/>
              </a:rPr>
              <a:t>CodEmp</a:t>
            </a:r>
            <a:r>
              <a:rPr lang="pt-BR" dirty="0" smtClean="0">
                <a:ea typeface="+mn-ea"/>
                <a:cs typeface="+mn-cs"/>
              </a:rPr>
              <a:t>, </a:t>
            </a:r>
            <a:r>
              <a:rPr lang="pt-BR" dirty="0" err="1" smtClean="0">
                <a:ea typeface="+mn-ea"/>
                <a:cs typeface="+mn-cs"/>
              </a:rPr>
              <a:t>NomeEmp</a:t>
            </a:r>
            <a:r>
              <a:rPr lang="pt-BR" dirty="0" smtClean="0">
                <a:ea typeface="+mn-ea"/>
                <a:cs typeface="+mn-cs"/>
              </a:rPr>
              <a:t>, </a:t>
            </a:r>
            <a:r>
              <a:rPr lang="pt-BR" b="1" i="1" dirty="0" err="1" smtClean="0">
                <a:ea typeface="+mn-ea"/>
                <a:cs typeface="+mn-cs"/>
              </a:rPr>
              <a:t>CodDepto</a:t>
            </a:r>
            <a:r>
              <a:rPr lang="pt-BR" dirty="0" smtClean="0">
                <a:ea typeface="+mn-ea"/>
                <a:cs typeface="+mn-cs"/>
              </a:rPr>
              <a:t>, </a:t>
            </a:r>
            <a:r>
              <a:rPr lang="pt-BR" dirty="0" err="1" smtClean="0">
                <a:ea typeface="+mn-ea"/>
                <a:cs typeface="+mn-cs"/>
              </a:rPr>
              <a:t>CatFunc</a:t>
            </a:r>
            <a:r>
              <a:rPr lang="pt-BR" dirty="0" smtClean="0">
                <a:ea typeface="+mn-ea"/>
                <a:cs typeface="+mn-cs"/>
              </a:rPr>
              <a:t>)</a:t>
            </a:r>
          </a:p>
          <a:p>
            <a:pPr lvl="1">
              <a:defRPr/>
            </a:pPr>
            <a:endParaRPr lang="pt-BR" dirty="0"/>
          </a:p>
        </p:txBody>
      </p:sp>
    </p:spTree>
    <p:extLst>
      <p:ext uri="{BB962C8B-B14F-4D97-AF65-F5344CB8AC3E}">
        <p14:creationId xmlns:p14="http://schemas.microsoft.com/office/powerpoint/2010/main" val="129642891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normAutofit fontScale="90000"/>
          </a:bodyPr>
          <a:lstStyle/>
          <a:p>
            <a:pPr eaLnBrk="1" hangingPunct="1"/>
            <a:r>
              <a:rPr lang="pt-BR" altLang="pt-BR" sz="4000" smtClean="0"/>
              <a:t>Representação Gráfica do M-ER</a:t>
            </a:r>
          </a:p>
        </p:txBody>
      </p:sp>
      <p:pic>
        <p:nvPicPr>
          <p:cNvPr id="1638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688" y="2143125"/>
            <a:ext cx="4527550" cy="346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153738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p:txBody>
          <a:bodyPr>
            <a:normAutofit fontScale="90000"/>
          </a:bodyPr>
          <a:lstStyle/>
          <a:p>
            <a:pPr eaLnBrk="1" hangingPunct="1"/>
            <a:r>
              <a:rPr lang="pt-BR" altLang="pt-BR" sz="4000" smtClean="0"/>
              <a:t>Representação Gráfica do M-ER</a:t>
            </a:r>
          </a:p>
        </p:txBody>
      </p:sp>
      <p:pic>
        <p:nvPicPr>
          <p:cNvPr id="1741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675" y="2060575"/>
            <a:ext cx="8569325" cy="332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317989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normAutofit fontScale="90000"/>
          </a:bodyPr>
          <a:lstStyle/>
          <a:p>
            <a:pPr eaLnBrk="1" hangingPunct="1"/>
            <a:r>
              <a:rPr lang="pt-BR" altLang="pt-BR" sz="4000" smtClean="0"/>
              <a:t>Representação Gráfica do M-ER</a:t>
            </a:r>
          </a:p>
        </p:txBody>
      </p:sp>
      <p:pic>
        <p:nvPicPr>
          <p:cNvPr id="1843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916113"/>
            <a:ext cx="7993063" cy="435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49300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2"/>
          <p:cNvSpPr>
            <a:spLocks noGrp="1" noChangeArrowheads="1"/>
          </p:cNvSpPr>
          <p:nvPr>
            <p:ph type="title"/>
          </p:nvPr>
        </p:nvSpPr>
        <p:spPr>
          <a:xfrm>
            <a:off x="982133" y="457201"/>
            <a:ext cx="7704667" cy="1070810"/>
          </a:xfrm>
        </p:spPr>
        <p:txBody>
          <a:bodyPr>
            <a:normAutofit fontScale="90000"/>
          </a:bodyPr>
          <a:lstStyle/>
          <a:p>
            <a:pPr eaLnBrk="1" hangingPunct="1"/>
            <a:r>
              <a:rPr lang="pt-BR" altLang="pt-BR" sz="4000" dirty="0" smtClean="0"/>
              <a:t>Modelo </a:t>
            </a:r>
            <a:r>
              <a:rPr lang="pt-BR" altLang="pt-BR" sz="4000" dirty="0" smtClean="0"/>
              <a:t>Entidade-Relacionamento</a:t>
            </a:r>
            <a:br>
              <a:rPr lang="pt-BR" altLang="pt-BR" sz="4000" dirty="0" smtClean="0"/>
            </a:br>
            <a:r>
              <a:rPr lang="pt-BR" altLang="pt-BR" dirty="0" smtClean="0"/>
              <a:t>MER</a:t>
            </a:r>
            <a:endParaRPr lang="pt-BR" altLang="pt-BR" sz="4000" dirty="0" smtClean="0"/>
          </a:p>
        </p:txBody>
      </p:sp>
      <p:sp>
        <p:nvSpPr>
          <p:cNvPr id="68612" name="Rectangle 3"/>
          <p:cNvSpPr>
            <a:spLocks noGrp="1" noChangeArrowheads="1"/>
          </p:cNvSpPr>
          <p:nvPr>
            <p:ph type="body" idx="1"/>
          </p:nvPr>
        </p:nvSpPr>
        <p:spPr>
          <a:xfrm>
            <a:off x="457199" y="1981200"/>
            <a:ext cx="8442101" cy="4256088"/>
          </a:xfrm>
        </p:spPr>
        <p:txBody>
          <a:bodyPr>
            <a:normAutofit/>
          </a:bodyPr>
          <a:lstStyle/>
          <a:p>
            <a:pPr lvl="1"/>
            <a:r>
              <a:rPr lang="pt-BR" altLang="pt-BR" sz="2700" dirty="0" smtClean="0"/>
              <a:t>Motivação: percepção de que o mundo real é formado por um </a:t>
            </a:r>
            <a:r>
              <a:rPr lang="pt-BR" altLang="pt-BR" sz="2700" b="1" dirty="0" smtClean="0"/>
              <a:t>conjunto de objetos chamados entidades </a:t>
            </a:r>
            <a:r>
              <a:rPr lang="pt-BR" altLang="pt-BR" sz="2700" dirty="0" smtClean="0"/>
              <a:t>e pelo </a:t>
            </a:r>
            <a:r>
              <a:rPr lang="pt-BR" altLang="pt-BR" sz="2700" b="1" dirty="0" smtClean="0"/>
              <a:t>conjunto dos relacionamentos </a:t>
            </a:r>
            <a:r>
              <a:rPr lang="pt-BR" altLang="pt-BR" sz="2700" dirty="0" smtClean="0"/>
              <a:t>entre estes objetos</a:t>
            </a:r>
          </a:p>
          <a:p>
            <a:pPr lvl="1"/>
            <a:r>
              <a:rPr lang="pt-BR" altLang="pt-BR" sz="2700" dirty="0" smtClean="0"/>
              <a:t>Maior capacidade semântica</a:t>
            </a:r>
          </a:p>
          <a:p>
            <a:pPr lvl="1"/>
            <a:r>
              <a:rPr lang="pt-BR" altLang="pt-BR" sz="2700" dirty="0" smtClean="0"/>
              <a:t>Foi desenvolvido para facilitar o projeto lógico do BD</a:t>
            </a:r>
          </a:p>
        </p:txBody>
      </p:sp>
    </p:spTree>
    <p:extLst>
      <p:ext uri="{BB962C8B-B14F-4D97-AF65-F5344CB8AC3E}">
        <p14:creationId xmlns:p14="http://schemas.microsoft.com/office/powerpoint/2010/main" val="94530347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normAutofit fontScale="90000"/>
          </a:bodyPr>
          <a:lstStyle/>
          <a:p>
            <a:pPr eaLnBrk="1" hangingPunct="1"/>
            <a:r>
              <a:rPr lang="pt-BR" altLang="pt-BR" smtClean="0"/>
              <a:t>Exercícios de Modelagem</a:t>
            </a:r>
          </a:p>
        </p:txBody>
      </p:sp>
      <p:sp>
        <p:nvSpPr>
          <p:cNvPr id="22532" name="Rectangle 3"/>
          <p:cNvSpPr>
            <a:spLocks noGrp="1" noChangeArrowheads="1"/>
          </p:cNvSpPr>
          <p:nvPr>
            <p:ph type="body" idx="1"/>
          </p:nvPr>
        </p:nvSpPr>
        <p:spPr>
          <a:xfrm>
            <a:off x="323850" y="1701800"/>
            <a:ext cx="8424863" cy="5046729"/>
          </a:xfrm>
        </p:spPr>
        <p:txBody>
          <a:bodyPr>
            <a:normAutofit/>
          </a:bodyPr>
          <a:lstStyle/>
          <a:p>
            <a:pPr marL="1066800" lvl="1" indent="-609600">
              <a:lnSpc>
                <a:spcPct val="80000"/>
              </a:lnSpc>
              <a:buFont typeface="Arial" panose="020B0604020202020204" pitchFamily="34" charset="0"/>
              <a:buAutoNum type="arabicParenR" startAt="3"/>
            </a:pPr>
            <a:r>
              <a:rPr lang="pt-BR" altLang="pt-BR" sz="2400" dirty="0" smtClean="0"/>
              <a:t>Considere um conjunto de entidades cliente, com os atributos nome, CPF, RG, telefone, e-mail e endereço. Considere que nome e endereço não é único, ou seja, clientes podem ter o mesmo nome (mais próximo da realidade)</a:t>
            </a:r>
            <a:endParaRPr lang="pt-BR" altLang="pt-BR" dirty="0" smtClean="0"/>
          </a:p>
          <a:p>
            <a:pPr marL="990600" lvl="1" indent="-533400" eaLnBrk="1" hangingPunct="1">
              <a:lnSpc>
                <a:spcPct val="80000"/>
              </a:lnSpc>
              <a:buFont typeface="Wingdings" panose="05000000000000000000" pitchFamily="2" charset="2"/>
              <a:buNone/>
            </a:pPr>
            <a:r>
              <a:rPr lang="pt-BR" altLang="pt-BR" dirty="0" smtClean="0"/>
              <a:t>		a) Monte seu diagrama-ER</a:t>
            </a:r>
          </a:p>
          <a:p>
            <a:pPr marL="990600" lvl="1" indent="-533400" eaLnBrk="1" hangingPunct="1">
              <a:lnSpc>
                <a:spcPct val="80000"/>
              </a:lnSpc>
              <a:buFont typeface="Wingdings" panose="05000000000000000000" pitchFamily="2" charset="2"/>
              <a:buNone/>
            </a:pPr>
            <a:r>
              <a:rPr lang="pt-BR" altLang="pt-BR" dirty="0" smtClean="0"/>
              <a:t>		b) Indique quais são as possíveis chaves </a:t>
            </a:r>
          </a:p>
          <a:p>
            <a:pPr marL="990600" lvl="1" indent="-533400" eaLnBrk="1" hangingPunct="1">
              <a:lnSpc>
                <a:spcPct val="80000"/>
              </a:lnSpc>
              <a:buFont typeface="Wingdings" panose="05000000000000000000" pitchFamily="2" charset="2"/>
              <a:buNone/>
            </a:pPr>
            <a:r>
              <a:rPr lang="pt-BR" altLang="pt-BR" dirty="0" smtClean="0"/>
              <a:t>		c) Se existem mais de uma chave, indique as chaves candidatas e sua chave primária escolhida</a:t>
            </a:r>
          </a:p>
          <a:p>
            <a:pPr marL="990600" lvl="1" indent="-533400" eaLnBrk="1" hangingPunct="1">
              <a:lnSpc>
                <a:spcPct val="80000"/>
              </a:lnSpc>
              <a:buFont typeface="Arial" panose="020B0604020202020204" pitchFamily="34" charset="0"/>
              <a:buAutoNum type="arabicParenR" startAt="3"/>
            </a:pPr>
            <a:endParaRPr lang="pt-BR" altLang="pt-BR" sz="2400" dirty="0" smtClean="0"/>
          </a:p>
          <a:p>
            <a:pPr marL="1066800" lvl="1" indent="-609600">
              <a:lnSpc>
                <a:spcPct val="80000"/>
              </a:lnSpc>
              <a:buFont typeface="+mj-lt"/>
              <a:buAutoNum type="arabicParenR" startAt="4"/>
            </a:pPr>
            <a:r>
              <a:rPr lang="pt-BR" altLang="pt-BR" sz="2400" dirty="0" smtClean="0"/>
              <a:t>Considere um conjunto de entidades carro, com os atributos fabricante, modelo, ano, cor, placa, </a:t>
            </a:r>
            <a:r>
              <a:rPr lang="pt-BR" altLang="pt-BR" sz="2400" dirty="0" err="1" smtClean="0"/>
              <a:t>nro_chassi</a:t>
            </a:r>
            <a:r>
              <a:rPr lang="pt-BR" altLang="pt-BR" sz="2400" dirty="0" smtClean="0"/>
              <a:t>. Faça as mesmas letras a, b e  c do exercício anterior. Faça as considerações necessárias para resolver essa questão.</a:t>
            </a:r>
          </a:p>
          <a:p>
            <a:pPr marL="990600" lvl="1" indent="-533400" eaLnBrk="1" hangingPunct="1">
              <a:lnSpc>
                <a:spcPct val="80000"/>
              </a:lnSpc>
              <a:buFont typeface="Arial" panose="020B0604020202020204" pitchFamily="34" charset="0"/>
              <a:buAutoNum type="arabicParenR" startAt="4"/>
            </a:pPr>
            <a:endParaRPr lang="pt-BR" altLang="pt-BR" sz="2400" dirty="0" smtClean="0"/>
          </a:p>
        </p:txBody>
      </p:sp>
    </p:spTree>
    <p:extLst>
      <p:ext uri="{BB962C8B-B14F-4D97-AF65-F5344CB8AC3E}">
        <p14:creationId xmlns:p14="http://schemas.microsoft.com/office/powerpoint/2010/main" val="12276638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2532">
                                            <p:txEl>
                                              <p:pRg st="5" end="5"/>
                                            </p:txEl>
                                          </p:spTgt>
                                        </p:tgtEl>
                                        <p:attrNameLst>
                                          <p:attrName>style.visibility</p:attrName>
                                        </p:attrNameLst>
                                      </p:cBhvr>
                                      <p:to>
                                        <p:strVal val="visible"/>
                                      </p:to>
                                    </p:set>
                                    <p:animEffect transition="in" filter="box(in)">
                                      <p:cBhvr>
                                        <p:cTn id="7" dur="500"/>
                                        <p:tgtEl>
                                          <p:spTgt spid="2253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normAutofit fontScale="90000"/>
          </a:bodyPr>
          <a:lstStyle/>
          <a:p>
            <a:pPr eaLnBrk="1" hangingPunct="1"/>
            <a:r>
              <a:rPr lang="pt-BR" altLang="pt-BR" smtClean="0"/>
              <a:t>Exercícios de Modelagem</a:t>
            </a:r>
          </a:p>
        </p:txBody>
      </p:sp>
      <p:sp>
        <p:nvSpPr>
          <p:cNvPr id="25604" name="Rectangle 3"/>
          <p:cNvSpPr>
            <a:spLocks noGrp="1" noChangeArrowheads="1"/>
          </p:cNvSpPr>
          <p:nvPr>
            <p:ph type="body" idx="1"/>
          </p:nvPr>
        </p:nvSpPr>
        <p:spPr>
          <a:xfrm>
            <a:off x="323850" y="1844675"/>
            <a:ext cx="8435975" cy="4543425"/>
          </a:xfrm>
        </p:spPr>
        <p:txBody>
          <a:bodyPr>
            <a:normAutofit/>
          </a:bodyPr>
          <a:lstStyle/>
          <a:p>
            <a:pPr marL="1066800" lvl="1" indent="-609600">
              <a:lnSpc>
                <a:spcPct val="90000"/>
              </a:lnSpc>
              <a:buFont typeface="Arial" panose="020B0604020202020204" pitchFamily="34" charset="0"/>
              <a:buAutoNum type="arabicParenR" startAt="5"/>
            </a:pPr>
            <a:r>
              <a:rPr lang="pt-BR" altLang="pt-BR" sz="2400" dirty="0" smtClean="0"/>
              <a:t>Faça um diagrama E-R, com mapeamento de cardinalidades, de um sistema de apoio à TV XPTO, que cadastre e relacione atores, novelas e diretores, considerando que:</a:t>
            </a:r>
          </a:p>
          <a:p>
            <a:pPr marL="990600" lvl="1" indent="-533400" eaLnBrk="1" hangingPunct="1">
              <a:lnSpc>
                <a:spcPct val="90000"/>
              </a:lnSpc>
              <a:buFont typeface="Wingdings" panose="05000000000000000000" pitchFamily="2" charset="2"/>
              <a:buNone/>
            </a:pPr>
            <a:r>
              <a:rPr lang="pt-BR" altLang="pt-BR" sz="2400" dirty="0" smtClean="0"/>
              <a:t>		- uma novela é dirigida por apenas um diretor</a:t>
            </a:r>
          </a:p>
          <a:p>
            <a:pPr marL="990600" lvl="1" indent="-533400" eaLnBrk="1" hangingPunct="1">
              <a:lnSpc>
                <a:spcPct val="90000"/>
              </a:lnSpc>
              <a:buFont typeface="Wingdings" panose="05000000000000000000" pitchFamily="2" charset="2"/>
              <a:buNone/>
            </a:pPr>
            <a:r>
              <a:rPr lang="pt-BR" altLang="pt-BR" sz="2400" dirty="0" smtClean="0"/>
              <a:t>	      - atores podem participar de diversas novelas</a:t>
            </a:r>
          </a:p>
          <a:p>
            <a:pPr marL="990600" lvl="1" indent="-533400" eaLnBrk="1" hangingPunct="1">
              <a:lnSpc>
                <a:spcPct val="90000"/>
              </a:lnSpc>
              <a:buFont typeface="Wingdings" panose="05000000000000000000" pitchFamily="2" charset="2"/>
              <a:buNone/>
            </a:pPr>
            <a:endParaRPr lang="pt-BR" altLang="pt-BR" sz="2800" dirty="0" smtClean="0"/>
          </a:p>
          <a:p>
            <a:pPr marL="990600" lvl="1" indent="-533400" eaLnBrk="1" hangingPunct="1">
              <a:lnSpc>
                <a:spcPct val="90000"/>
              </a:lnSpc>
              <a:buFont typeface="Wingdings" panose="05000000000000000000" pitchFamily="2" charset="2"/>
              <a:buNone/>
            </a:pPr>
            <a:r>
              <a:rPr lang="pt-BR" altLang="pt-BR" sz="2800" dirty="0" smtClean="0"/>
              <a:t>	Crie atributos relevantes para melhor representar essas entidades do mundo real</a:t>
            </a:r>
          </a:p>
        </p:txBody>
      </p:sp>
    </p:spTree>
    <p:extLst>
      <p:ext uri="{BB962C8B-B14F-4D97-AF65-F5344CB8AC3E}">
        <p14:creationId xmlns:p14="http://schemas.microsoft.com/office/powerpoint/2010/main" val="201200922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ítulo 1"/>
          <p:cNvSpPr>
            <a:spLocks noGrp="1"/>
          </p:cNvSpPr>
          <p:nvPr>
            <p:ph type="title"/>
          </p:nvPr>
        </p:nvSpPr>
        <p:spPr>
          <a:xfrm>
            <a:off x="457200" y="214313"/>
            <a:ext cx="8229600" cy="1371600"/>
          </a:xfrm>
        </p:spPr>
        <p:txBody>
          <a:bodyPr/>
          <a:lstStyle/>
          <a:p>
            <a:r>
              <a:rPr lang="en-US" altLang="pt-BR" smtClean="0"/>
              <a:t>Exercícios de Modelagem</a:t>
            </a:r>
            <a:endParaRPr lang="pt-BR" altLang="pt-BR" smtClean="0"/>
          </a:p>
        </p:txBody>
      </p:sp>
      <p:sp>
        <p:nvSpPr>
          <p:cNvPr id="137219" name="Espaço Reservado para Conteúdo 2"/>
          <p:cNvSpPr>
            <a:spLocks noGrp="1"/>
          </p:cNvSpPr>
          <p:nvPr>
            <p:ph idx="1"/>
          </p:nvPr>
        </p:nvSpPr>
        <p:spPr>
          <a:xfrm>
            <a:off x="285750" y="1643063"/>
            <a:ext cx="8401050" cy="4929187"/>
          </a:xfrm>
        </p:spPr>
        <p:txBody>
          <a:bodyPr/>
          <a:lstStyle/>
          <a:p>
            <a:pPr marL="914400" lvl="1" indent="-457200">
              <a:buFont typeface="+mj-lt"/>
              <a:buAutoNum type="arabicParenR" startAt="6"/>
              <a:defRPr/>
            </a:pPr>
            <a:r>
              <a:rPr lang="pt-BR" sz="2400" dirty="0" smtClean="0"/>
              <a:t>Considere um sistema que cadastre todas as cidades, com </a:t>
            </a:r>
            <a:r>
              <a:rPr lang="pt-BR" sz="2400" dirty="0" err="1" smtClean="0"/>
              <a:t>cod_cidade</a:t>
            </a:r>
            <a:r>
              <a:rPr lang="pt-BR" sz="2400" dirty="0" smtClean="0"/>
              <a:t>, nome e número de habitantes. Uma cidade pertence a um determinado estado, que também deseja-se cadastrar com os dados sigla do estado (único) e nome do estado. Um estado pertence a um determinado país, que tem </a:t>
            </a:r>
            <a:r>
              <a:rPr lang="pt-BR" sz="2400" dirty="0" err="1" smtClean="0"/>
              <a:t>cod_país</a:t>
            </a:r>
            <a:r>
              <a:rPr lang="pt-BR" sz="2400" dirty="0" smtClean="0"/>
              <a:t>, nome do país, idioma oficial e capital.</a:t>
            </a:r>
          </a:p>
          <a:p>
            <a:pPr>
              <a:buFont typeface="Wingdings" panose="05000000000000000000" pitchFamily="2" charset="2"/>
              <a:buNone/>
              <a:defRPr/>
            </a:pPr>
            <a:r>
              <a:rPr lang="pt-BR" dirty="0" smtClean="0"/>
              <a:t>			Faça um diagrama ER e indique as cardinalidades e chaves 		primárias das entidades envolvidas no modelo.</a:t>
            </a:r>
          </a:p>
          <a:p>
            <a:pPr>
              <a:defRPr/>
            </a:pPr>
            <a:endParaRPr lang="pt-BR" sz="2400" dirty="0" smtClean="0"/>
          </a:p>
        </p:txBody>
      </p:sp>
    </p:spTree>
    <p:extLst>
      <p:ext uri="{BB962C8B-B14F-4D97-AF65-F5344CB8AC3E}">
        <p14:creationId xmlns:p14="http://schemas.microsoft.com/office/powerpoint/2010/main" val="375581541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a:xfrm>
            <a:off x="428625" y="357188"/>
            <a:ext cx="8229600" cy="1371600"/>
          </a:xfrm>
        </p:spPr>
        <p:txBody>
          <a:bodyPr/>
          <a:lstStyle/>
          <a:p>
            <a:pPr eaLnBrk="1" hangingPunct="1"/>
            <a:r>
              <a:rPr lang="pt-BR" altLang="pt-BR" smtClean="0"/>
              <a:t>Exercícios de Modelagem</a:t>
            </a:r>
          </a:p>
        </p:txBody>
      </p:sp>
      <p:sp>
        <p:nvSpPr>
          <p:cNvPr id="138244" name="Rectangle 3"/>
          <p:cNvSpPr>
            <a:spLocks noGrp="1" noChangeArrowheads="1"/>
          </p:cNvSpPr>
          <p:nvPr>
            <p:ph type="body" idx="1"/>
          </p:nvPr>
        </p:nvSpPr>
        <p:spPr>
          <a:xfrm>
            <a:off x="888642" y="1643063"/>
            <a:ext cx="8255358" cy="4268340"/>
          </a:xfrm>
        </p:spPr>
        <p:txBody>
          <a:bodyPr/>
          <a:lstStyle/>
          <a:p>
            <a:pPr marL="457200" indent="-457200" eaLnBrk="1" hangingPunct="1">
              <a:lnSpc>
                <a:spcPct val="90000"/>
              </a:lnSpc>
              <a:buFont typeface="+mj-lt"/>
              <a:buAutoNum type="arabicParenR" startAt="7"/>
              <a:defRPr/>
            </a:pPr>
            <a:r>
              <a:rPr lang="pt-BR" dirty="0"/>
              <a:t>A</a:t>
            </a:r>
            <a:r>
              <a:rPr lang="pt-BR" sz="2400" dirty="0" smtClean="0"/>
              <a:t> CBF precisa de um sistema que controle campeonatos, times,  jogadores e técnicos. Times podem jogar diversos campeonatos, como a Copa do Brasil e o Campeonato Brasileiro. Times são compostos por diversos jogadores e um técnico. Um técnico só pode dirigir um time ao mesmo tempo.</a:t>
            </a:r>
          </a:p>
          <a:p>
            <a:pPr eaLnBrk="1" hangingPunct="1">
              <a:lnSpc>
                <a:spcPct val="90000"/>
              </a:lnSpc>
              <a:buFont typeface="Wingdings" panose="05000000000000000000" pitchFamily="2" charset="2"/>
              <a:buNone/>
              <a:defRPr/>
            </a:pPr>
            <a:r>
              <a:rPr lang="pt-BR" sz="2400" dirty="0" smtClean="0"/>
              <a:t>		Utilizando o MER, faça a modelagem de uma base de dados 	para o sistema descrito. Se necessário, crie atributos para 	que os requisitos sejam atendidos completamente. Defina 	cardinalidades e chaves primárias.</a:t>
            </a:r>
          </a:p>
        </p:txBody>
      </p:sp>
    </p:spTree>
    <p:extLst>
      <p:ext uri="{BB962C8B-B14F-4D97-AF65-F5344CB8AC3E}">
        <p14:creationId xmlns:p14="http://schemas.microsoft.com/office/powerpoint/2010/main" val="375966376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a:xfrm>
            <a:off x="428625" y="357188"/>
            <a:ext cx="8229600" cy="1371600"/>
          </a:xfrm>
        </p:spPr>
        <p:txBody>
          <a:bodyPr/>
          <a:lstStyle/>
          <a:p>
            <a:pPr eaLnBrk="1" hangingPunct="1"/>
            <a:r>
              <a:rPr lang="pt-BR" altLang="pt-BR" smtClean="0"/>
              <a:t>Exercícios de Modelagem</a:t>
            </a:r>
          </a:p>
        </p:txBody>
      </p:sp>
      <p:sp>
        <p:nvSpPr>
          <p:cNvPr id="138244" name="Rectangle 3"/>
          <p:cNvSpPr>
            <a:spLocks noGrp="1" noChangeArrowheads="1"/>
          </p:cNvSpPr>
          <p:nvPr>
            <p:ph type="body" idx="1"/>
          </p:nvPr>
        </p:nvSpPr>
        <p:spPr>
          <a:xfrm>
            <a:off x="708338" y="1643063"/>
            <a:ext cx="8184837" cy="5092588"/>
          </a:xfrm>
        </p:spPr>
        <p:txBody>
          <a:bodyPr>
            <a:normAutofit/>
          </a:bodyPr>
          <a:lstStyle/>
          <a:p>
            <a:pPr>
              <a:buFont typeface="Wingdings" panose="05000000000000000000" pitchFamily="2" charset="2"/>
              <a:buNone/>
              <a:defRPr/>
            </a:pPr>
            <a:r>
              <a:rPr lang="pt-BR" sz="2400" b="1" dirty="0" smtClean="0"/>
              <a:t>8) </a:t>
            </a:r>
            <a:r>
              <a:rPr lang="pt-BR" sz="2400" dirty="0" smtClean="0"/>
              <a:t>Uma grande empresa especializada em oferecer cursos de capacitação na área de TI precisa de um novo sistema de informação que atenda aos seguintes requisitos:</a:t>
            </a:r>
          </a:p>
          <a:p>
            <a:pPr lvl="1">
              <a:buFont typeface="Wingdings" panose="05000000000000000000" pitchFamily="2" charset="2"/>
              <a:buNone/>
              <a:defRPr/>
            </a:pPr>
            <a:r>
              <a:rPr lang="pt-BR" sz="2200" dirty="0" smtClean="0">
                <a:ea typeface="+mn-ea"/>
                <a:cs typeface="+mn-cs"/>
              </a:rPr>
              <a:t>- A empresa oferece vários cursos, dos quais é necessário saber o código, descrição e carga horária;</a:t>
            </a:r>
          </a:p>
          <a:p>
            <a:pPr lvl="1">
              <a:buFont typeface="Wingdings" panose="05000000000000000000" pitchFamily="2" charset="2"/>
              <a:buNone/>
              <a:defRPr/>
            </a:pPr>
            <a:r>
              <a:rPr lang="pt-BR" sz="2200" dirty="0" smtClean="0">
                <a:ea typeface="+mn-ea"/>
                <a:cs typeface="+mn-cs"/>
              </a:rPr>
              <a:t>- Sobre os instrutores, deseja-se armazenar sua matrícula, nome, CPF, RG e endereço;</a:t>
            </a:r>
          </a:p>
          <a:p>
            <a:pPr lvl="1">
              <a:buFont typeface="Wingdings" panose="05000000000000000000" pitchFamily="2" charset="2"/>
              <a:buNone/>
              <a:defRPr/>
            </a:pPr>
            <a:r>
              <a:rPr lang="pt-BR" sz="2200" dirty="0" smtClean="0">
                <a:ea typeface="+mn-ea"/>
                <a:cs typeface="+mn-cs"/>
              </a:rPr>
              <a:t>- Um curso é ministrado por apenas um instrutor. Por outro lado, um instrutor pode ministrar vários cursos. Os cursos possuem categorias, como por exemplo, “Programação”, “Banco de Dados”, “Redes”, etc. No site da empresa, os alunos escolhem uma categoria e todos os cursos pertencentes a esta categoria escolhida são apresentados na tela;</a:t>
            </a:r>
          </a:p>
          <a:p>
            <a:pPr lvl="1">
              <a:buFont typeface="Wingdings" panose="05000000000000000000" pitchFamily="2" charset="2"/>
              <a:buNone/>
              <a:defRPr/>
            </a:pPr>
            <a:endParaRPr lang="pt-BR" sz="2200" dirty="0" smtClean="0"/>
          </a:p>
        </p:txBody>
      </p:sp>
    </p:spTree>
    <p:extLst>
      <p:ext uri="{BB962C8B-B14F-4D97-AF65-F5344CB8AC3E}">
        <p14:creationId xmlns:p14="http://schemas.microsoft.com/office/powerpoint/2010/main" val="190614899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a:xfrm>
            <a:off x="428625" y="357188"/>
            <a:ext cx="8229600" cy="1371600"/>
          </a:xfrm>
        </p:spPr>
        <p:txBody>
          <a:bodyPr/>
          <a:lstStyle/>
          <a:p>
            <a:pPr eaLnBrk="1" hangingPunct="1"/>
            <a:r>
              <a:rPr lang="pt-BR" altLang="pt-BR" smtClean="0"/>
              <a:t>Exercícios de Modelagem</a:t>
            </a:r>
          </a:p>
        </p:txBody>
      </p:sp>
      <p:sp>
        <p:nvSpPr>
          <p:cNvPr id="138244" name="Rectangle 3"/>
          <p:cNvSpPr>
            <a:spLocks noGrp="1" noChangeArrowheads="1"/>
          </p:cNvSpPr>
          <p:nvPr>
            <p:ph type="body" idx="1"/>
          </p:nvPr>
        </p:nvSpPr>
        <p:spPr>
          <a:xfrm>
            <a:off x="824248" y="1643063"/>
            <a:ext cx="8289326" cy="4229703"/>
          </a:xfrm>
        </p:spPr>
        <p:txBody>
          <a:bodyPr/>
          <a:lstStyle/>
          <a:p>
            <a:pPr marL="457200" indent="-457200">
              <a:buFont typeface="Wingdings" panose="05000000000000000000" pitchFamily="2" charset="2"/>
              <a:buAutoNum type="arabicParenR" startAt="8"/>
              <a:defRPr/>
            </a:pPr>
            <a:r>
              <a:rPr lang="pt-BR" sz="2400" b="1" dirty="0" smtClean="0"/>
              <a:t>Continuação</a:t>
            </a:r>
          </a:p>
          <a:p>
            <a:pPr marL="457200" indent="-457200">
              <a:buFont typeface="Wingdings" panose="05000000000000000000" pitchFamily="2" charset="2"/>
              <a:buNone/>
              <a:defRPr/>
            </a:pPr>
            <a:endParaRPr lang="pt-BR" sz="2400" b="1" dirty="0" smtClean="0"/>
          </a:p>
          <a:p>
            <a:pPr lvl="1">
              <a:buFont typeface="Wingdings" panose="05000000000000000000" pitchFamily="2" charset="2"/>
              <a:buNone/>
              <a:defRPr/>
            </a:pPr>
            <a:r>
              <a:rPr lang="pt-BR" sz="2000" b="1" dirty="0" smtClean="0">
                <a:ea typeface="+mn-ea"/>
                <a:cs typeface="+mn-cs"/>
              </a:rPr>
              <a:t>- </a:t>
            </a:r>
            <a:r>
              <a:rPr lang="pt-BR" sz="2200" dirty="0" smtClean="0">
                <a:ea typeface="+mn-ea"/>
                <a:cs typeface="+mn-cs"/>
              </a:rPr>
              <a:t>Para os alunos, é importante saber seu CPF, nome, endereço e cidade. É comum a empresa emitir relatórios de alunos por cidade.</a:t>
            </a:r>
          </a:p>
          <a:p>
            <a:pPr lvl="1">
              <a:buFont typeface="Wingdings" panose="05000000000000000000" pitchFamily="2" charset="2"/>
              <a:buNone/>
              <a:defRPr/>
            </a:pPr>
            <a:r>
              <a:rPr lang="pt-BR" sz="2200" dirty="0" smtClean="0">
                <a:ea typeface="+mn-ea"/>
                <a:cs typeface="+mn-cs"/>
              </a:rPr>
              <a:t>- Um aluno pode se matricular em vários cursos e, um curso pode possuir vários alunos. Ao final de cada curso, o aluno realiza uma prova. É importante armazenar a nota que o aluno tirou nesta prova.</a:t>
            </a:r>
          </a:p>
          <a:p>
            <a:pPr marL="857250" lvl="1" indent="-457200" eaLnBrk="1" hangingPunct="1">
              <a:lnSpc>
                <a:spcPct val="90000"/>
              </a:lnSpc>
              <a:buFont typeface="Wingdings" panose="05000000000000000000" pitchFamily="2" charset="2"/>
              <a:buNone/>
              <a:defRPr/>
            </a:pPr>
            <a:r>
              <a:rPr lang="pt-BR" sz="2200" b="1" dirty="0" smtClean="0"/>
              <a:t> </a:t>
            </a:r>
            <a:endParaRPr lang="pt-BR" sz="2200" dirty="0" smtClean="0"/>
          </a:p>
          <a:p>
            <a:pPr>
              <a:buFont typeface="Wingdings" panose="05000000000000000000" pitchFamily="2" charset="2"/>
              <a:buNone/>
              <a:defRPr/>
            </a:pPr>
            <a:endParaRPr lang="pt-BR" sz="2400" dirty="0" smtClean="0"/>
          </a:p>
        </p:txBody>
      </p:sp>
    </p:spTree>
    <p:extLst>
      <p:ext uri="{BB962C8B-B14F-4D97-AF65-F5344CB8AC3E}">
        <p14:creationId xmlns:p14="http://schemas.microsoft.com/office/powerpoint/2010/main" val="289490938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a:xfrm>
            <a:off x="395288" y="260350"/>
            <a:ext cx="8229600" cy="1371600"/>
          </a:xfrm>
        </p:spPr>
        <p:txBody>
          <a:bodyPr/>
          <a:lstStyle/>
          <a:p>
            <a:pPr eaLnBrk="1" hangingPunct="1"/>
            <a:r>
              <a:rPr lang="pt-BR" altLang="pt-BR" smtClean="0"/>
              <a:t>Exercícios de Modelagem</a:t>
            </a:r>
          </a:p>
        </p:txBody>
      </p:sp>
      <p:sp>
        <p:nvSpPr>
          <p:cNvPr id="138244" name="Rectangle 3"/>
          <p:cNvSpPr>
            <a:spLocks noGrp="1" noChangeArrowheads="1"/>
          </p:cNvSpPr>
          <p:nvPr>
            <p:ph type="body" idx="1"/>
          </p:nvPr>
        </p:nvSpPr>
        <p:spPr>
          <a:xfrm>
            <a:off x="772732" y="1412875"/>
            <a:ext cx="8371268" cy="5445125"/>
          </a:xfrm>
        </p:spPr>
        <p:txBody>
          <a:bodyPr>
            <a:normAutofit lnSpcReduction="10000"/>
          </a:bodyPr>
          <a:lstStyle/>
          <a:p>
            <a:pPr>
              <a:buFont typeface="Wingdings" panose="05000000000000000000" pitchFamily="2" charset="2"/>
              <a:buNone/>
              <a:defRPr/>
            </a:pPr>
            <a:r>
              <a:rPr lang="pt-BR" sz="2400" b="1" dirty="0" smtClean="0"/>
              <a:t>9) </a:t>
            </a:r>
            <a:r>
              <a:rPr lang="pt-BR" sz="2200" dirty="0" smtClean="0"/>
              <a:t>Um determinado hotel quer automatizar o serviço de reservas de quartos. Para tanto, sabe-se que: </a:t>
            </a:r>
          </a:p>
          <a:p>
            <a:pPr lvl="1">
              <a:buFont typeface="Arial" pitchFamily="34" charset="0"/>
              <a:buChar char="•"/>
              <a:defRPr/>
            </a:pPr>
            <a:r>
              <a:rPr lang="pt-BR" sz="2200" dirty="0" smtClean="0"/>
              <a:t>O hotel possui diversos apartamentos, dos quais é necessário armazenar seu número, tipo (por exemplo: solteiro, duplo, triplo, etc...), categoria (por exemplo, </a:t>
            </a:r>
            <a:r>
              <a:rPr lang="pt-BR" sz="2200" i="1" dirty="0" smtClean="0"/>
              <a:t>standard</a:t>
            </a:r>
            <a:r>
              <a:rPr lang="pt-BR" sz="2200" dirty="0" smtClean="0"/>
              <a:t>, luxo, suíte presidencial, etc...) e diária; </a:t>
            </a:r>
          </a:p>
          <a:p>
            <a:pPr lvl="1">
              <a:buFont typeface="Arial" pitchFamily="34" charset="0"/>
              <a:buChar char="•"/>
              <a:defRPr/>
            </a:pPr>
            <a:r>
              <a:rPr lang="pt-BR" sz="2200" dirty="0" smtClean="0"/>
              <a:t>Para cada hóspede, é necessário guardar o CPF, nome, endereço e telefones. Os hóspedes podem reservar apartamentos;</a:t>
            </a:r>
          </a:p>
          <a:p>
            <a:pPr lvl="1">
              <a:buFont typeface="Arial" pitchFamily="34" charset="0"/>
              <a:buChar char="•"/>
              <a:defRPr/>
            </a:pPr>
            <a:r>
              <a:rPr lang="pt-BR" sz="2200" dirty="0" smtClean="0"/>
              <a:t>Sobre as reservas, é importante saber a data de entrada e data de saída, bem como o apartamento que o hóspede reservou. É necessário saber qual foi o funcionário que efetuou a reserva para o hóspede;</a:t>
            </a:r>
          </a:p>
          <a:p>
            <a:pPr lvl="1">
              <a:buFont typeface="Arial" pitchFamily="34" charset="0"/>
              <a:buChar char="•"/>
              <a:defRPr/>
            </a:pPr>
            <a:r>
              <a:rPr lang="pt-BR" sz="2200" dirty="0" smtClean="0"/>
              <a:t>Sobre o funcionário, deseja-se armazenar um código, nome, endereço e salário.</a:t>
            </a:r>
            <a:endParaRPr lang="pt-BR" sz="2200" dirty="0"/>
          </a:p>
          <a:p>
            <a:pPr lvl="1">
              <a:buFont typeface="Arial" pitchFamily="34" charset="0"/>
              <a:buChar char="•"/>
              <a:defRPr/>
            </a:pPr>
            <a:endParaRPr lang="pt-BR" sz="2200" dirty="0" smtClean="0"/>
          </a:p>
        </p:txBody>
      </p:sp>
    </p:spTree>
    <p:extLst>
      <p:ext uri="{BB962C8B-B14F-4D97-AF65-F5344CB8AC3E}">
        <p14:creationId xmlns:p14="http://schemas.microsoft.com/office/powerpoint/2010/main" val="364063928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a:xfrm>
            <a:off x="395288" y="44450"/>
            <a:ext cx="8229600" cy="1371600"/>
          </a:xfrm>
        </p:spPr>
        <p:txBody>
          <a:bodyPr/>
          <a:lstStyle/>
          <a:p>
            <a:pPr eaLnBrk="1" hangingPunct="1"/>
            <a:r>
              <a:rPr lang="pt-BR" altLang="pt-BR" smtClean="0"/>
              <a:t>Exercícios de Modelagem</a:t>
            </a:r>
          </a:p>
        </p:txBody>
      </p:sp>
      <p:sp>
        <p:nvSpPr>
          <p:cNvPr id="31748" name="Rectangle 3"/>
          <p:cNvSpPr>
            <a:spLocks noGrp="1" noChangeArrowheads="1"/>
          </p:cNvSpPr>
          <p:nvPr>
            <p:ph type="body" idx="1"/>
          </p:nvPr>
        </p:nvSpPr>
        <p:spPr>
          <a:xfrm>
            <a:off x="656823" y="1196976"/>
            <a:ext cx="8236352" cy="5822010"/>
          </a:xfrm>
        </p:spPr>
        <p:txBody>
          <a:bodyPr>
            <a:normAutofit/>
          </a:bodyPr>
          <a:lstStyle/>
          <a:p>
            <a:pPr algn="just">
              <a:buFont typeface="Wingdings" panose="05000000000000000000" pitchFamily="2" charset="2"/>
              <a:buNone/>
            </a:pPr>
            <a:r>
              <a:rPr lang="en-US" altLang="pt-BR" sz="2400" b="1" dirty="0" smtClean="0"/>
              <a:t>10) </a:t>
            </a:r>
            <a:r>
              <a:rPr lang="pt-BR" altLang="pt-BR" sz="2100" dirty="0" smtClean="0"/>
              <a:t>Uma empresa está organizada em departamentos. Cada departamento tem um número que os distingue dos demais, e um empregado que gerencia o departamento. Mantém-se a data em que o empregado começou a gerenciar o departamento. Um departamento pode ter diversas localizações. Um departamento controla um número qualquer de projetos. Cada projeto tem um nome, um número único e uma localização. São armazenados o nome de cada empregado, o seu CPF, o endereço, o </a:t>
            </a:r>
            <a:r>
              <a:rPr lang="pt-BR" altLang="pt-BR" sz="2100" dirty="0" err="1" smtClean="0"/>
              <a:t>salário,o</a:t>
            </a:r>
            <a:r>
              <a:rPr lang="pt-BR" altLang="pt-BR" sz="2100" dirty="0" smtClean="0"/>
              <a:t> sexo e a data de nascimento. Um empregado está alocado em um departamento, mas pode desenvolver diversos projetos que não são controlados, necessariamente, pelo mesmo departamento em que está alocado. Controla-se o número de horas semanais que um empregado trabalha em cada projeto. Também mantemos o supervisor direto de cada empregado. Devem-se controlar ainda os dependentes de cada empregado para fins de seguro. São informações relevantes sobre os dependentes: o primeiro nome, o sexo, a data de nascimento e o seu parentesco com o empregado. </a:t>
            </a:r>
          </a:p>
          <a:p>
            <a:pPr algn="just">
              <a:buFont typeface="Wingdings" panose="05000000000000000000" pitchFamily="2" charset="2"/>
              <a:buNone/>
            </a:pPr>
            <a:endParaRPr lang="pt-BR" altLang="pt-BR" sz="2100" dirty="0" smtClean="0"/>
          </a:p>
        </p:txBody>
      </p:sp>
    </p:spTree>
    <p:extLst>
      <p:ext uri="{BB962C8B-B14F-4D97-AF65-F5344CB8AC3E}">
        <p14:creationId xmlns:p14="http://schemas.microsoft.com/office/powerpoint/2010/main" val="1858743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2"/>
          <p:cNvSpPr>
            <a:spLocks noGrp="1" noChangeArrowheads="1"/>
          </p:cNvSpPr>
          <p:nvPr>
            <p:ph type="title"/>
          </p:nvPr>
        </p:nvSpPr>
        <p:spPr>
          <a:xfrm>
            <a:off x="-28074" y="1"/>
            <a:ext cx="9172074" cy="856586"/>
          </a:xfrm>
        </p:spPr>
        <p:txBody>
          <a:bodyPr>
            <a:noAutofit/>
          </a:bodyPr>
          <a:lstStyle/>
          <a:p>
            <a:pPr eaLnBrk="1" hangingPunct="1"/>
            <a:r>
              <a:rPr lang="pt-BR" altLang="pt-BR" sz="5400" b="1" dirty="0" smtClean="0"/>
              <a:t>Modelo - Exemplo</a:t>
            </a:r>
            <a:endParaRPr lang="pt-BR" altLang="pt-BR" sz="5400" b="1" dirty="0" smtClean="0"/>
          </a:p>
        </p:txBody>
      </p:sp>
      <p:pic>
        <p:nvPicPr>
          <p:cNvPr id="7" name="Imagem 6"/>
          <p:cNvPicPr>
            <a:picLocks noChangeAspect="1"/>
          </p:cNvPicPr>
          <p:nvPr/>
        </p:nvPicPr>
        <p:blipFill>
          <a:blip r:embed="rId2"/>
          <a:stretch>
            <a:fillRect/>
          </a:stretch>
        </p:blipFill>
        <p:spPr>
          <a:xfrm>
            <a:off x="22058" y="1458789"/>
            <a:ext cx="9071810" cy="4434887"/>
          </a:xfrm>
          <a:prstGeom prst="rect">
            <a:avLst/>
          </a:prstGeom>
        </p:spPr>
      </p:pic>
    </p:spTree>
    <p:extLst>
      <p:ext uri="{BB962C8B-B14F-4D97-AF65-F5344CB8AC3E}">
        <p14:creationId xmlns:p14="http://schemas.microsoft.com/office/powerpoint/2010/main" val="37763968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2"/>
          <p:cNvSpPr>
            <a:spLocks noGrp="1" noChangeArrowheads="1"/>
          </p:cNvSpPr>
          <p:nvPr>
            <p:ph type="title"/>
          </p:nvPr>
        </p:nvSpPr>
        <p:spPr/>
        <p:txBody>
          <a:bodyPr>
            <a:normAutofit fontScale="90000"/>
          </a:bodyPr>
          <a:lstStyle/>
          <a:p>
            <a:pPr eaLnBrk="1" hangingPunct="1"/>
            <a:r>
              <a:rPr lang="pt-BR" altLang="pt-BR" sz="4000" smtClean="0"/>
              <a:t>Modelo Entidade-Relacionamento</a:t>
            </a:r>
          </a:p>
        </p:txBody>
      </p:sp>
      <p:sp>
        <p:nvSpPr>
          <p:cNvPr id="69636" name="Rectangle 3"/>
          <p:cNvSpPr>
            <a:spLocks noGrp="1" noChangeArrowheads="1"/>
          </p:cNvSpPr>
          <p:nvPr>
            <p:ph type="body" idx="1"/>
          </p:nvPr>
        </p:nvSpPr>
        <p:spPr>
          <a:xfrm>
            <a:off x="457200" y="1981200"/>
            <a:ext cx="8075613" cy="4400550"/>
          </a:xfrm>
        </p:spPr>
        <p:txBody>
          <a:bodyPr/>
          <a:lstStyle/>
          <a:p>
            <a:pPr lvl="1">
              <a:lnSpc>
                <a:spcPct val="90000"/>
              </a:lnSpc>
            </a:pPr>
            <a:r>
              <a:rPr lang="pt-BR" altLang="pt-BR" sz="2400" dirty="0" smtClean="0"/>
              <a:t>O M-ER é constituído de 3 noções básicas: </a:t>
            </a:r>
          </a:p>
          <a:p>
            <a:pPr lvl="2">
              <a:lnSpc>
                <a:spcPct val="90000"/>
              </a:lnSpc>
            </a:pPr>
            <a:r>
              <a:rPr lang="pt-BR" altLang="pt-BR" sz="2200" dirty="0" smtClean="0"/>
              <a:t>conjunto de entidades</a:t>
            </a:r>
          </a:p>
          <a:p>
            <a:pPr lvl="2">
              <a:lnSpc>
                <a:spcPct val="90000"/>
              </a:lnSpc>
            </a:pPr>
            <a:r>
              <a:rPr lang="pt-BR" altLang="pt-BR" sz="2200" dirty="0" smtClean="0"/>
              <a:t>conjunto de relacionamentos</a:t>
            </a:r>
          </a:p>
          <a:p>
            <a:pPr lvl="2">
              <a:lnSpc>
                <a:spcPct val="90000"/>
              </a:lnSpc>
            </a:pPr>
            <a:r>
              <a:rPr lang="pt-BR" altLang="pt-BR" sz="2200" dirty="0" smtClean="0"/>
              <a:t>atributos</a:t>
            </a:r>
          </a:p>
          <a:p>
            <a:pPr lvl="1" eaLnBrk="1" hangingPunct="1">
              <a:lnSpc>
                <a:spcPct val="90000"/>
              </a:lnSpc>
              <a:buFont typeface="Wingdings" panose="05000000000000000000" pitchFamily="2" charset="2"/>
              <a:buNone/>
            </a:pPr>
            <a:endParaRPr lang="pt-BR" altLang="pt-BR" dirty="0" smtClean="0"/>
          </a:p>
          <a:p>
            <a:pPr lvl="1">
              <a:lnSpc>
                <a:spcPct val="90000"/>
              </a:lnSpc>
            </a:pPr>
            <a:r>
              <a:rPr lang="pt-BR" altLang="pt-BR" sz="2400" dirty="0" smtClean="0"/>
              <a:t>O Diagrama de Entidade-Relacionamento (DER) é uma representação gráfica do MER</a:t>
            </a:r>
          </a:p>
        </p:txBody>
      </p:sp>
    </p:spTree>
    <p:extLst>
      <p:ext uri="{BB962C8B-B14F-4D97-AF65-F5344CB8AC3E}">
        <p14:creationId xmlns:p14="http://schemas.microsoft.com/office/powerpoint/2010/main" val="6883170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2"/>
          <p:cNvSpPr>
            <a:spLocks noGrp="1" noChangeArrowheads="1"/>
          </p:cNvSpPr>
          <p:nvPr>
            <p:ph type="title"/>
          </p:nvPr>
        </p:nvSpPr>
        <p:spPr>
          <a:xfrm>
            <a:off x="395288" y="188913"/>
            <a:ext cx="8229600" cy="1371600"/>
          </a:xfrm>
        </p:spPr>
        <p:txBody>
          <a:bodyPr/>
          <a:lstStyle/>
          <a:p>
            <a:pPr eaLnBrk="1" hangingPunct="1"/>
            <a:r>
              <a:rPr lang="pt-BR" altLang="pt-BR" dirty="0" smtClean="0"/>
              <a:t>MER</a:t>
            </a:r>
            <a:endParaRPr lang="pt-BR" altLang="pt-BR" dirty="0" smtClean="0"/>
          </a:p>
        </p:txBody>
      </p:sp>
      <p:sp>
        <p:nvSpPr>
          <p:cNvPr id="70660" name="Rectangle 3"/>
          <p:cNvSpPr>
            <a:spLocks noGrp="1" noChangeArrowheads="1"/>
          </p:cNvSpPr>
          <p:nvPr>
            <p:ph type="body" idx="1"/>
          </p:nvPr>
        </p:nvSpPr>
        <p:spPr>
          <a:xfrm>
            <a:off x="250825" y="1299411"/>
            <a:ext cx="8229600" cy="4788568"/>
          </a:xfrm>
        </p:spPr>
        <p:txBody>
          <a:bodyPr>
            <a:normAutofit fontScale="92500" lnSpcReduction="10000"/>
          </a:bodyPr>
          <a:lstStyle/>
          <a:p>
            <a:pPr lvl="1">
              <a:lnSpc>
                <a:spcPct val="90000"/>
              </a:lnSpc>
            </a:pPr>
            <a:r>
              <a:rPr lang="pt-BR" altLang="pt-BR" sz="2400" b="1" dirty="0" smtClean="0"/>
              <a:t>Entidade </a:t>
            </a:r>
            <a:r>
              <a:rPr lang="pt-BR" altLang="pt-BR" sz="2400" dirty="0" smtClean="0"/>
              <a:t>é um </a:t>
            </a:r>
            <a:r>
              <a:rPr lang="pt-BR" altLang="pt-BR" sz="2400" dirty="0" smtClean="0"/>
              <a:t>objeto concreto ou abstrato</a:t>
            </a:r>
          </a:p>
          <a:p>
            <a:pPr lvl="2">
              <a:lnSpc>
                <a:spcPct val="90000"/>
              </a:lnSpc>
            </a:pPr>
            <a:r>
              <a:rPr lang="pt-BR" altLang="pt-BR" sz="2200" dirty="0" err="1" smtClean="0"/>
              <a:t>Ex</a:t>
            </a:r>
            <a:r>
              <a:rPr lang="pt-BR" altLang="pt-BR" sz="2200" dirty="0" smtClean="0"/>
              <a:t>: Pessoa, Filme, Livro.</a:t>
            </a:r>
          </a:p>
          <a:p>
            <a:pPr lvl="2">
              <a:lnSpc>
                <a:spcPct val="90000"/>
              </a:lnSpc>
            </a:pPr>
            <a:r>
              <a:rPr lang="pt-BR" altLang="pt-BR" sz="2200" dirty="0" smtClean="0"/>
              <a:t>É representada como um </a:t>
            </a:r>
            <a:r>
              <a:rPr lang="pt-BR" altLang="pt-BR" sz="2200" b="1" dirty="0" smtClean="0"/>
              <a:t>retângulo</a:t>
            </a:r>
            <a:r>
              <a:rPr lang="pt-BR" altLang="pt-BR" sz="2200" dirty="0" smtClean="0"/>
              <a:t> </a:t>
            </a:r>
          </a:p>
          <a:p>
            <a:pPr lvl="2">
              <a:lnSpc>
                <a:spcPct val="90000"/>
              </a:lnSpc>
            </a:pPr>
            <a:endParaRPr lang="pt-BR" altLang="pt-BR" sz="2200" dirty="0"/>
          </a:p>
          <a:p>
            <a:pPr lvl="1">
              <a:lnSpc>
                <a:spcPct val="90000"/>
              </a:lnSpc>
            </a:pPr>
            <a:r>
              <a:rPr lang="pt-BR" altLang="pt-BR" sz="2400" b="1" dirty="0" smtClean="0"/>
              <a:t>Relacionamento</a:t>
            </a:r>
            <a:r>
              <a:rPr lang="pt-BR" altLang="pt-BR" sz="2400" dirty="0"/>
              <a:t> </a:t>
            </a:r>
            <a:r>
              <a:rPr lang="pt-BR" altLang="pt-BR" sz="2400" dirty="0" smtClean="0"/>
              <a:t>é a relação existente entre duas entidades e que é relevante para o problema modelado.</a:t>
            </a:r>
          </a:p>
          <a:p>
            <a:pPr lvl="2">
              <a:lnSpc>
                <a:spcPct val="90000"/>
              </a:lnSpc>
            </a:pPr>
            <a:r>
              <a:rPr lang="pt-BR" altLang="pt-BR" sz="2200" dirty="0" err="1" smtClean="0"/>
              <a:t>Ex</a:t>
            </a:r>
            <a:r>
              <a:rPr lang="pt-BR" altLang="pt-BR" sz="2200" dirty="0" smtClean="0"/>
              <a:t>: Departamento e Funcionário, Auto e Livro.</a:t>
            </a:r>
          </a:p>
          <a:p>
            <a:pPr lvl="2">
              <a:lnSpc>
                <a:spcPct val="90000"/>
              </a:lnSpc>
            </a:pPr>
            <a:r>
              <a:rPr lang="pt-BR" altLang="pt-BR" sz="2200" dirty="0"/>
              <a:t>É </a:t>
            </a:r>
            <a:r>
              <a:rPr lang="pt-BR" altLang="pt-BR" sz="2200" dirty="0" smtClean="0"/>
              <a:t>representado </a:t>
            </a:r>
            <a:r>
              <a:rPr lang="pt-BR" altLang="pt-BR" sz="2200" dirty="0"/>
              <a:t>como </a:t>
            </a:r>
            <a:r>
              <a:rPr lang="pt-BR" altLang="pt-BR" sz="2200" dirty="0" smtClean="0"/>
              <a:t>um </a:t>
            </a:r>
            <a:r>
              <a:rPr lang="pt-BR" altLang="pt-BR" sz="2200" b="1" dirty="0" smtClean="0"/>
              <a:t>losango</a:t>
            </a:r>
            <a:endParaRPr lang="pt-BR" altLang="pt-BR" sz="2200" b="1" dirty="0"/>
          </a:p>
          <a:p>
            <a:pPr marL="914400" lvl="2" indent="0">
              <a:lnSpc>
                <a:spcPct val="90000"/>
              </a:lnSpc>
              <a:buNone/>
            </a:pPr>
            <a:endParaRPr lang="pt-BR" altLang="pt-BR" sz="2400" b="1" dirty="0"/>
          </a:p>
          <a:p>
            <a:pPr lvl="1">
              <a:lnSpc>
                <a:spcPct val="90000"/>
              </a:lnSpc>
            </a:pPr>
            <a:r>
              <a:rPr lang="pt-BR" altLang="pt-BR" sz="2400" b="1" dirty="0" smtClean="0"/>
              <a:t>Atributo </a:t>
            </a:r>
            <a:r>
              <a:rPr lang="pt-BR" altLang="pt-BR" sz="2400" dirty="0" smtClean="0"/>
              <a:t>representas características da Entidade.</a:t>
            </a:r>
          </a:p>
          <a:p>
            <a:pPr lvl="2">
              <a:lnSpc>
                <a:spcPct val="90000"/>
              </a:lnSpc>
            </a:pPr>
            <a:r>
              <a:rPr lang="pt-BR" altLang="pt-BR" sz="2200" dirty="0" err="1" smtClean="0"/>
              <a:t>Ex</a:t>
            </a:r>
            <a:r>
              <a:rPr lang="pt-BR" altLang="pt-BR" sz="2200" dirty="0" smtClean="0"/>
              <a:t>: Nome, CPF, Salário.</a:t>
            </a:r>
          </a:p>
          <a:p>
            <a:pPr lvl="2">
              <a:lnSpc>
                <a:spcPct val="90000"/>
              </a:lnSpc>
            </a:pPr>
            <a:r>
              <a:rPr lang="pt-BR" altLang="pt-BR" sz="2200" dirty="0"/>
              <a:t>É representado como uma </a:t>
            </a:r>
            <a:r>
              <a:rPr lang="pt-BR" altLang="pt-BR" sz="2200" b="1" dirty="0" smtClean="0"/>
              <a:t>elipse</a:t>
            </a:r>
            <a:endParaRPr lang="pt-BR" altLang="pt-BR" sz="2200" b="1" dirty="0"/>
          </a:p>
        </p:txBody>
      </p:sp>
    </p:spTree>
    <p:extLst>
      <p:ext uri="{BB962C8B-B14F-4D97-AF65-F5344CB8AC3E}">
        <p14:creationId xmlns:p14="http://schemas.microsoft.com/office/powerpoint/2010/main" val="286770934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axe">
  <a:themeElements>
    <a:clrScheme name="Paralaxe">
      <a:dk1>
        <a:sysClr val="windowText" lastClr="000000"/>
      </a:dk1>
      <a:lt1>
        <a:sysClr val="window" lastClr="FFFFFF"/>
      </a:lt1>
      <a:dk2>
        <a:srgbClr val="212121"/>
      </a:dk2>
      <a:lt2>
        <a:srgbClr val="EBEBEB"/>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axe">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axe">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1289</TotalTime>
  <Words>2807</Words>
  <Application>Microsoft Office PowerPoint</Application>
  <PresentationFormat>Apresentação na tela (4:3)</PresentationFormat>
  <Paragraphs>328</Paragraphs>
  <Slides>67</Slides>
  <Notes>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67</vt:i4>
      </vt:variant>
    </vt:vector>
  </HeadingPairs>
  <TitlesOfParts>
    <vt:vector size="73" baseType="lpstr">
      <vt:lpstr>Arial</vt:lpstr>
      <vt:lpstr>Calibri</vt:lpstr>
      <vt:lpstr>Corbel</vt:lpstr>
      <vt:lpstr>Times New Roman</vt:lpstr>
      <vt:lpstr>Wingdings</vt:lpstr>
      <vt:lpstr>Paralaxe</vt:lpstr>
      <vt:lpstr>  BANCO DE DADOS 1   Rodrigo Ramos</vt:lpstr>
      <vt:lpstr>REVISÃO </vt:lpstr>
      <vt:lpstr>Modelo  Entidade-Relacionamento</vt:lpstr>
      <vt:lpstr>Modelo  Entidade-Relacionamento</vt:lpstr>
      <vt:lpstr>Modelo - Exemplo</vt:lpstr>
      <vt:lpstr>Modelo Entidade-Relacionamento MER</vt:lpstr>
      <vt:lpstr>Modelo - Exemplo</vt:lpstr>
      <vt:lpstr>Modelo Entidade-Relacionamento</vt:lpstr>
      <vt:lpstr>MER</vt:lpstr>
      <vt:lpstr>Exemplo de Entidade e Atributos</vt:lpstr>
      <vt:lpstr>Exemplo de Entidade e Atributos</vt:lpstr>
      <vt:lpstr>Classificação de Atributos</vt:lpstr>
      <vt:lpstr>Atributos simples ou compostos</vt:lpstr>
      <vt:lpstr>Atributos simples ou compostos</vt:lpstr>
      <vt:lpstr>Atributos monovalorados ou multivalorados</vt:lpstr>
      <vt:lpstr>Atributos monovalorados ou multivalorados</vt:lpstr>
      <vt:lpstr>Atributos monovalorados ou multivalorados</vt:lpstr>
      <vt:lpstr>Outras formas de representação de Atributos </vt:lpstr>
      <vt:lpstr>Outras formas de representação de Atributos </vt:lpstr>
      <vt:lpstr>Atributos derivados</vt:lpstr>
      <vt:lpstr>Relacionamentos</vt:lpstr>
      <vt:lpstr>Relacionamentos</vt:lpstr>
      <vt:lpstr>Relacionamentos</vt:lpstr>
      <vt:lpstr>Relacionamentos</vt:lpstr>
      <vt:lpstr>Conjunto de relacionamentos</vt:lpstr>
      <vt:lpstr>Conjunto de Relacionamentos</vt:lpstr>
      <vt:lpstr>Metas de Projeto</vt:lpstr>
      <vt:lpstr>Uso de Conjunto de Entidades ou Atributos</vt:lpstr>
      <vt:lpstr>Uso de Conjunto de Entidades ou Atributos</vt:lpstr>
      <vt:lpstr>Uso de Conjunto de Entidades ou Atributos</vt:lpstr>
      <vt:lpstr>Uso de Conjunto de Entidades ou Atributos</vt:lpstr>
      <vt:lpstr>Uso de Conjunto de Entidades ou Conjunto de Relacionamentos</vt:lpstr>
      <vt:lpstr>Uso de Conjunto de Entidades ou Conjunto de Relacionamentos</vt:lpstr>
      <vt:lpstr>Uso de Conjunto de Entidades ou Conjunto de Relacionamentos</vt:lpstr>
      <vt:lpstr>Uso de Conjunto de Entidades ou Conjunto de Relacionamentos</vt:lpstr>
      <vt:lpstr>Uso de Conjunto de Entidades ou Conjunto de Relacionamentos</vt:lpstr>
      <vt:lpstr>Uso de Conjunto de Entidades ou Conjunto de Relacionamentos</vt:lpstr>
      <vt:lpstr>Mapeamento de Restrições</vt:lpstr>
      <vt:lpstr>Mapeamento das Cardinalidades</vt:lpstr>
      <vt:lpstr>Um para um (1-1)</vt:lpstr>
      <vt:lpstr>Um para um (1-1)</vt:lpstr>
      <vt:lpstr>Um-para-muitos (1-N)</vt:lpstr>
      <vt:lpstr>Muitos-para-1 (N-1)</vt:lpstr>
      <vt:lpstr>Exemplo</vt:lpstr>
      <vt:lpstr>Muitos-para-muitos (N-M)</vt:lpstr>
      <vt:lpstr>Exemplo</vt:lpstr>
      <vt:lpstr>Cardinalidade</vt:lpstr>
      <vt:lpstr>Exercícios de Modelagem</vt:lpstr>
      <vt:lpstr>Exercícios de Modelagem</vt:lpstr>
      <vt:lpstr>Chaves</vt:lpstr>
      <vt:lpstr>Chaves em Conjunto de Entidades</vt:lpstr>
      <vt:lpstr>Chaves em Conjunto de Entidades</vt:lpstr>
      <vt:lpstr>Chave Candidata</vt:lpstr>
      <vt:lpstr>Entidades Fracas</vt:lpstr>
      <vt:lpstr>Exemplo</vt:lpstr>
      <vt:lpstr>Chave Estrangeira</vt:lpstr>
      <vt:lpstr>Representação Gráfica do M-ER</vt:lpstr>
      <vt:lpstr>Representação Gráfica do M-ER</vt:lpstr>
      <vt:lpstr>Representação Gráfica do M-ER</vt:lpstr>
      <vt:lpstr>Exercícios de Modelagem</vt:lpstr>
      <vt:lpstr>Exercícios de Modelagem</vt:lpstr>
      <vt:lpstr>Exercícios de Modelagem</vt:lpstr>
      <vt:lpstr>Exercícios de Modelagem</vt:lpstr>
      <vt:lpstr>Exercícios de Modelagem</vt:lpstr>
      <vt:lpstr>Exercícios de Modelagem</vt:lpstr>
      <vt:lpstr>Exercícios de Modelagem</vt:lpstr>
      <vt:lpstr>Exercícios de Modelagem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Fabio Octaviano</dc:creator>
  <cp:lastModifiedBy>Ramos</cp:lastModifiedBy>
  <cp:revision>99</cp:revision>
  <dcterms:created xsi:type="dcterms:W3CDTF">2018-07-24T00:09:20Z</dcterms:created>
  <dcterms:modified xsi:type="dcterms:W3CDTF">2020-06-16T03:10:18Z</dcterms:modified>
</cp:coreProperties>
</file>